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0"/>
  </p:notesMasterIdLst>
  <p:sldIdLst>
    <p:sldId id="256" r:id="rId2"/>
    <p:sldId id="257" r:id="rId3"/>
    <p:sldId id="258" r:id="rId4"/>
    <p:sldId id="259" r:id="rId5"/>
    <p:sldId id="260" r:id="rId6"/>
    <p:sldId id="261" r:id="rId7"/>
    <p:sldId id="262" r:id="rId8"/>
    <p:sldId id="263" r:id="rId9"/>
    <p:sldId id="332" r:id="rId10"/>
    <p:sldId id="388" r:id="rId11"/>
    <p:sldId id="334" r:id="rId12"/>
    <p:sldId id="359" r:id="rId13"/>
    <p:sldId id="360" r:id="rId14"/>
    <p:sldId id="361" r:id="rId15"/>
    <p:sldId id="356" r:id="rId16"/>
    <p:sldId id="342" r:id="rId17"/>
    <p:sldId id="339" r:id="rId18"/>
    <p:sldId id="362" r:id="rId19"/>
    <p:sldId id="363" r:id="rId20"/>
    <p:sldId id="364" r:id="rId21"/>
    <p:sldId id="365" r:id="rId22"/>
    <p:sldId id="366" r:id="rId23"/>
    <p:sldId id="367" r:id="rId24"/>
    <p:sldId id="368" r:id="rId25"/>
    <p:sldId id="369" r:id="rId26"/>
    <p:sldId id="370" r:id="rId27"/>
    <p:sldId id="371" r:id="rId28"/>
    <p:sldId id="355" r:id="rId29"/>
    <p:sldId id="376" r:id="rId30"/>
    <p:sldId id="380" r:id="rId31"/>
    <p:sldId id="381" r:id="rId32"/>
    <p:sldId id="382" r:id="rId33"/>
    <p:sldId id="378" r:id="rId34"/>
    <p:sldId id="383" r:id="rId35"/>
    <p:sldId id="384" r:id="rId36"/>
    <p:sldId id="377" r:id="rId37"/>
    <p:sldId id="385" r:id="rId38"/>
    <p:sldId id="386" r:id="rId39"/>
    <p:sldId id="387" r:id="rId40"/>
    <p:sldId id="304" r:id="rId41"/>
    <p:sldId id="311" r:id="rId42"/>
    <p:sldId id="310" r:id="rId43"/>
    <p:sldId id="375" r:id="rId44"/>
    <p:sldId id="372" r:id="rId45"/>
    <p:sldId id="373" r:id="rId46"/>
    <p:sldId id="374" r:id="rId47"/>
    <p:sldId id="313" r:id="rId48"/>
    <p:sldId id="314" r:id="rId49"/>
  </p:sldIdLst>
  <p:sldSz cx="9144000" cy="5143500" type="screen16x9"/>
  <p:notesSz cx="6858000" cy="9144000"/>
  <p:embeddedFontLst>
    <p:embeddedFont>
      <p:font typeface="Muli" panose="02000503040000020004" pitchFamily="2" charset="77"/>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823DD-3DE6-2440-A81D-5493C0BE5AD3}" v="40" dt="2019-03-18T22:44:14.857"/>
  </p1510:revLst>
</p1510:revInfo>
</file>

<file path=ppt/tableStyles.xml><?xml version="1.0" encoding="utf-8"?>
<a:tblStyleLst xmlns:a="http://schemas.openxmlformats.org/drawingml/2006/main" def="{C1C631BC-F1C1-4A1C-A1BF-9E88E130BBF2}">
  <a:tblStyle styleId="{C1C631BC-F1C1-4A1C-A1BF-9E88E130BB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94646"/>
  </p:normalViewPr>
  <p:slideViewPr>
    <p:cSldViewPr>
      <p:cViewPr varScale="1">
        <p:scale>
          <a:sx n="137" d="100"/>
          <a:sy n="137" d="100"/>
        </p:scale>
        <p:origin x="392"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02997-B6BD-9B45-AE00-9B9633F69AED}"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s-ES"/>
        </a:p>
      </dgm:t>
    </dgm:pt>
    <dgm:pt modelId="{D3D9E9F3-3443-EC4A-8706-D35A6932279B}">
      <dgm:prSet phldrT="[Texto]" custT="1"/>
      <dgm:spPr/>
      <dgm:t>
        <a:bodyPr/>
        <a:lstStyle/>
        <a:p>
          <a:pPr algn="ctr"/>
          <a:r>
            <a:rPr lang="es-ES" sz="1600" dirty="0"/>
            <a:t>Jaime Llorente</a:t>
          </a:r>
        </a:p>
      </dgm:t>
    </dgm:pt>
    <dgm:pt modelId="{1823D934-EEC5-C848-9416-32ED78E1C32C}" type="parTrans" cxnId="{2C340F71-31C3-B54A-854D-A364BAF86D20}">
      <dgm:prSet/>
      <dgm:spPr/>
      <dgm:t>
        <a:bodyPr/>
        <a:lstStyle/>
        <a:p>
          <a:endParaRPr lang="es-ES"/>
        </a:p>
      </dgm:t>
    </dgm:pt>
    <dgm:pt modelId="{DEC67A31-7D5D-A24A-8EA4-530C80C9F34C}" type="sibTrans" cxnId="{2C340F71-31C3-B54A-854D-A364BAF86D20}">
      <dgm:prSet/>
      <dgm:spPr/>
      <dgm:t>
        <a:bodyPr/>
        <a:lstStyle/>
        <a:p>
          <a:endParaRPr lang="es-ES"/>
        </a:p>
      </dgm:t>
    </dgm:pt>
    <dgm:pt modelId="{ABBFF342-759D-1A41-8436-74E860FC3ED2}">
      <dgm:prSet phldrT="[Texto]" custT="1"/>
      <dgm:spPr/>
      <dgm:t>
        <a:bodyPr/>
        <a:lstStyle/>
        <a:p>
          <a:pPr algn="ctr"/>
          <a:r>
            <a:rPr lang="es-ES" sz="1600" dirty="0"/>
            <a:t>Alejandro Eugenio Tena</a:t>
          </a:r>
        </a:p>
      </dgm:t>
    </dgm:pt>
    <dgm:pt modelId="{989C2D34-5FF0-8745-AAA4-A9E0B5E7D8A8}" type="parTrans" cxnId="{B478873B-4CFC-CC4E-BB7E-17EF5D706AC6}">
      <dgm:prSet/>
      <dgm:spPr/>
      <dgm:t>
        <a:bodyPr/>
        <a:lstStyle/>
        <a:p>
          <a:endParaRPr lang="es-ES"/>
        </a:p>
      </dgm:t>
    </dgm:pt>
    <dgm:pt modelId="{C43F8EB1-8859-3C4D-8FBD-96C55D96BA7F}" type="sibTrans" cxnId="{B478873B-4CFC-CC4E-BB7E-17EF5D706AC6}">
      <dgm:prSet/>
      <dgm:spPr/>
      <dgm:t>
        <a:bodyPr/>
        <a:lstStyle/>
        <a:p>
          <a:endParaRPr lang="es-ES"/>
        </a:p>
      </dgm:t>
    </dgm:pt>
    <dgm:pt modelId="{E0D34CFB-360C-184E-90E5-843C3251AC95}">
      <dgm:prSet phldrT="[Texto]" custT="1"/>
      <dgm:spPr/>
      <dgm:t>
        <a:bodyPr/>
        <a:lstStyle/>
        <a:p>
          <a:pPr algn="ctr"/>
          <a:r>
            <a:rPr lang="es-ES" sz="1600" dirty="0"/>
            <a:t>Pablo Javier Ramírez</a:t>
          </a:r>
        </a:p>
      </dgm:t>
    </dgm:pt>
    <dgm:pt modelId="{472D0E5C-14A9-9747-B219-33302F04654B}" type="sibTrans" cxnId="{FC949CB9-5F13-C545-B597-5D1336202FDC}">
      <dgm:prSet/>
      <dgm:spPr/>
      <dgm:t>
        <a:bodyPr/>
        <a:lstStyle/>
        <a:p>
          <a:endParaRPr lang="es-ES"/>
        </a:p>
      </dgm:t>
    </dgm:pt>
    <dgm:pt modelId="{D19CB0EB-F050-624D-95D8-6E549CC182D8}" type="parTrans" cxnId="{FC949CB9-5F13-C545-B597-5D1336202FDC}">
      <dgm:prSet/>
      <dgm:spPr/>
      <dgm:t>
        <a:bodyPr/>
        <a:lstStyle/>
        <a:p>
          <a:endParaRPr lang="es-ES"/>
        </a:p>
      </dgm:t>
    </dgm:pt>
    <dgm:pt modelId="{7F70477D-D543-E842-A9D1-98AF8CD8BEF7}">
      <dgm:prSet custT="1"/>
      <dgm:spPr/>
      <dgm:t>
        <a:bodyPr/>
        <a:lstStyle/>
        <a:p>
          <a:pPr algn="ctr"/>
          <a:r>
            <a:rPr lang="es-ES" sz="1600" dirty="0"/>
            <a:t>José Ignacio Vadillo</a:t>
          </a:r>
        </a:p>
      </dgm:t>
    </dgm:pt>
    <dgm:pt modelId="{024CA25B-BB34-4644-AFDF-AB82115A1E4D}" type="sibTrans" cxnId="{28046CBC-AA45-C54B-B051-954C4766CDEA}">
      <dgm:prSet/>
      <dgm:spPr/>
      <dgm:t>
        <a:bodyPr/>
        <a:lstStyle/>
        <a:p>
          <a:endParaRPr lang="es-ES"/>
        </a:p>
      </dgm:t>
    </dgm:pt>
    <dgm:pt modelId="{BD772A63-E3C9-004B-A758-5DEDAF28D32F}" type="parTrans" cxnId="{28046CBC-AA45-C54B-B051-954C4766CDEA}">
      <dgm:prSet/>
      <dgm:spPr/>
      <dgm:t>
        <a:bodyPr/>
        <a:lstStyle/>
        <a:p>
          <a:endParaRPr lang="es-ES"/>
        </a:p>
      </dgm:t>
    </dgm:pt>
    <dgm:pt modelId="{2AC6D4D9-60DE-6840-BF9F-E21AA7EC251C}">
      <dgm:prSet custT="1"/>
      <dgm:spPr/>
      <dgm:t>
        <a:bodyPr/>
        <a:lstStyle/>
        <a:p>
          <a:pPr algn="ctr"/>
          <a:r>
            <a:rPr lang="es-ES" sz="1600" dirty="0"/>
            <a:t>Álvaro Sanz</a:t>
          </a:r>
        </a:p>
      </dgm:t>
    </dgm:pt>
    <dgm:pt modelId="{12369885-33FE-A141-A06F-108B41A08355}" type="parTrans" cxnId="{C1A67917-2174-A14E-AB2E-22EF3AF7C68D}">
      <dgm:prSet/>
      <dgm:spPr/>
      <dgm:t>
        <a:bodyPr/>
        <a:lstStyle/>
        <a:p>
          <a:endParaRPr lang="es-ES"/>
        </a:p>
      </dgm:t>
    </dgm:pt>
    <dgm:pt modelId="{DFCAC104-2F58-284F-B7FF-3C90957A5CA1}" type="sibTrans" cxnId="{C1A67917-2174-A14E-AB2E-22EF3AF7C68D}">
      <dgm:prSet/>
      <dgm:spPr/>
      <dgm:t>
        <a:bodyPr/>
        <a:lstStyle/>
        <a:p>
          <a:endParaRPr lang="es-ES"/>
        </a:p>
      </dgm:t>
    </dgm:pt>
    <dgm:pt modelId="{961BFE27-DF72-2249-A06A-B34A02F2C33D}" type="pres">
      <dgm:prSet presAssocID="{5C902997-B6BD-9B45-AE00-9B9633F69AED}" presName="hierChild1" presStyleCnt="0">
        <dgm:presLayoutVars>
          <dgm:chPref val="1"/>
          <dgm:dir/>
          <dgm:animOne val="branch"/>
          <dgm:animLvl val="lvl"/>
          <dgm:resizeHandles/>
        </dgm:presLayoutVars>
      </dgm:prSet>
      <dgm:spPr/>
    </dgm:pt>
    <dgm:pt modelId="{1A5DD5CE-7DBE-894A-AF1A-39483E279794}" type="pres">
      <dgm:prSet presAssocID="{D3D9E9F3-3443-EC4A-8706-D35A6932279B}" presName="hierRoot1" presStyleCnt="0"/>
      <dgm:spPr/>
    </dgm:pt>
    <dgm:pt modelId="{8C979402-3A23-B544-B2AE-8A1DAF8352D4}" type="pres">
      <dgm:prSet presAssocID="{D3D9E9F3-3443-EC4A-8706-D35A6932279B}" presName="composite" presStyleCnt="0"/>
      <dgm:spPr/>
    </dgm:pt>
    <dgm:pt modelId="{4C1D4F9F-51ED-2B41-A6C3-2D8084D68E4C}" type="pres">
      <dgm:prSet presAssocID="{D3D9E9F3-3443-EC4A-8706-D35A6932279B}" presName="image" presStyleLbl="node0" presStyleIdx="0" presStyleCnt="1" custLinFactY="-4607" custLinFactNeighborX="75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5B6FCDC7-5F96-CD43-8BEC-A6BE4A5C0B82}" type="pres">
      <dgm:prSet presAssocID="{D3D9E9F3-3443-EC4A-8706-D35A6932279B}" presName="text" presStyleLbl="revTx" presStyleIdx="0" presStyleCnt="5" custLinFactNeighborX="56196" custLinFactNeighborY="-95887">
        <dgm:presLayoutVars>
          <dgm:chPref val="3"/>
        </dgm:presLayoutVars>
      </dgm:prSet>
      <dgm:spPr/>
    </dgm:pt>
    <dgm:pt modelId="{43F936D0-B5D1-BE40-93F8-AEBAA86C4962}" type="pres">
      <dgm:prSet presAssocID="{D3D9E9F3-3443-EC4A-8706-D35A6932279B}" presName="hierChild2" presStyleCnt="0"/>
      <dgm:spPr/>
    </dgm:pt>
    <dgm:pt modelId="{E8669204-B49B-0748-B5F8-A15C76F57A5B}" type="pres">
      <dgm:prSet presAssocID="{D19CB0EB-F050-624D-95D8-6E549CC182D8}" presName="Name10" presStyleLbl="parChTrans1D2" presStyleIdx="0" presStyleCnt="4"/>
      <dgm:spPr/>
    </dgm:pt>
    <dgm:pt modelId="{05BFBC0A-4C7E-8D4A-A76C-57D23147C5AC}" type="pres">
      <dgm:prSet presAssocID="{E0D34CFB-360C-184E-90E5-843C3251AC95}" presName="hierRoot2" presStyleCnt="0"/>
      <dgm:spPr/>
    </dgm:pt>
    <dgm:pt modelId="{38EF7F3D-48F5-E249-9B55-A6BB6F08F460}" type="pres">
      <dgm:prSet presAssocID="{E0D34CFB-360C-184E-90E5-843C3251AC95}" presName="composite2" presStyleCnt="0"/>
      <dgm:spPr/>
    </dgm:pt>
    <dgm:pt modelId="{8EF1A665-7455-3043-881D-FEB599BAFD8C}" type="pres">
      <dgm:prSet presAssocID="{E0D34CFB-360C-184E-90E5-843C3251AC95}" presName="image2" presStyleLbl="node2" presStyleIdx="0" presStyleCnt="4" custLinFactNeighborX="-83379" custLinFactNeighborY="-12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8835B2AF-AF76-0049-B5A3-47939D764516}" type="pres">
      <dgm:prSet presAssocID="{E0D34CFB-360C-184E-90E5-843C3251AC95}" presName="text2" presStyleLbl="revTx" presStyleIdx="1" presStyleCnt="5" custLinFactY="7729" custLinFactNeighborX="-65191" custLinFactNeighborY="100000">
        <dgm:presLayoutVars>
          <dgm:chPref val="3"/>
        </dgm:presLayoutVars>
      </dgm:prSet>
      <dgm:spPr/>
    </dgm:pt>
    <dgm:pt modelId="{44DB9B8D-E9A4-3D45-AF81-B323DC8D131B}" type="pres">
      <dgm:prSet presAssocID="{E0D34CFB-360C-184E-90E5-843C3251AC95}" presName="hierChild3" presStyleCnt="0"/>
      <dgm:spPr/>
    </dgm:pt>
    <dgm:pt modelId="{46B1A555-D867-0C4E-A16A-C961A53215F2}" type="pres">
      <dgm:prSet presAssocID="{12369885-33FE-A141-A06F-108B41A08355}" presName="Name10" presStyleLbl="parChTrans1D2" presStyleIdx="1" presStyleCnt="4"/>
      <dgm:spPr/>
    </dgm:pt>
    <dgm:pt modelId="{224F0E6A-28A9-B244-A0DA-F2908C11D2A6}" type="pres">
      <dgm:prSet presAssocID="{2AC6D4D9-60DE-6840-BF9F-E21AA7EC251C}" presName="hierRoot2" presStyleCnt="0"/>
      <dgm:spPr/>
    </dgm:pt>
    <dgm:pt modelId="{73EC48F1-9211-564F-BCD6-3C35D94F30C7}" type="pres">
      <dgm:prSet presAssocID="{2AC6D4D9-60DE-6840-BF9F-E21AA7EC251C}" presName="composite2" presStyleCnt="0"/>
      <dgm:spPr/>
    </dgm:pt>
    <dgm:pt modelId="{522BD590-17ED-AA4C-A2FF-C36F53137E3F}" type="pres">
      <dgm:prSet presAssocID="{2AC6D4D9-60DE-6840-BF9F-E21AA7EC251C}" presName="image2" presStyleLbl="node2"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448E83F7-9D19-AD40-BFAB-AFC55CB5DF8A}" type="pres">
      <dgm:prSet presAssocID="{2AC6D4D9-60DE-6840-BF9F-E21AA7EC251C}" presName="text2" presStyleLbl="revTx" presStyleIdx="2" presStyleCnt="5" custLinFactNeighborX="-78017" custLinFactNeighborY="94491">
        <dgm:presLayoutVars>
          <dgm:chPref val="3"/>
        </dgm:presLayoutVars>
      </dgm:prSet>
      <dgm:spPr/>
    </dgm:pt>
    <dgm:pt modelId="{A97344AA-6F95-0243-B5E9-8237791BFAA9}" type="pres">
      <dgm:prSet presAssocID="{2AC6D4D9-60DE-6840-BF9F-E21AA7EC251C}" presName="hierChild3" presStyleCnt="0"/>
      <dgm:spPr/>
    </dgm:pt>
    <dgm:pt modelId="{3AACC9B4-E214-4440-9408-6104C03169F2}" type="pres">
      <dgm:prSet presAssocID="{989C2D34-5FF0-8745-AAA4-A9E0B5E7D8A8}" presName="Name10" presStyleLbl="parChTrans1D2" presStyleIdx="2" presStyleCnt="4"/>
      <dgm:spPr/>
    </dgm:pt>
    <dgm:pt modelId="{C6E6DEE0-A10A-C648-8E85-9440F5FCC721}" type="pres">
      <dgm:prSet presAssocID="{ABBFF342-759D-1A41-8436-74E860FC3ED2}" presName="hierRoot2" presStyleCnt="0"/>
      <dgm:spPr/>
    </dgm:pt>
    <dgm:pt modelId="{191B14A7-0EC4-E241-B6D4-16A1E42E696F}" type="pres">
      <dgm:prSet presAssocID="{ABBFF342-759D-1A41-8436-74E860FC3ED2}" presName="composite2" presStyleCnt="0"/>
      <dgm:spPr/>
    </dgm:pt>
    <dgm:pt modelId="{2D77EA69-699B-8845-982D-93AB44B4C39D}" type="pres">
      <dgm:prSet presAssocID="{ABBFF342-759D-1A41-8436-74E860FC3ED2}" presName="image2" presStyleLbl="node2" presStyleIdx="2" presStyleCnt="4" custLinFactX="31498" custLinFactNeighborX="100000" custLinFactNeighborY="1066"/>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9443CB79-DF58-134A-A8E3-4C75A6309B87}" type="pres">
      <dgm:prSet presAssocID="{ABBFF342-759D-1A41-8436-74E860FC3ED2}" presName="text2" presStyleLbl="revTx" presStyleIdx="3" presStyleCnt="5" custLinFactNeighborX="9705" custLinFactNeighborY="94491">
        <dgm:presLayoutVars>
          <dgm:chPref val="3"/>
        </dgm:presLayoutVars>
      </dgm:prSet>
      <dgm:spPr/>
    </dgm:pt>
    <dgm:pt modelId="{8AF6C7DC-96D9-E74C-B597-EBFA12510F79}" type="pres">
      <dgm:prSet presAssocID="{ABBFF342-759D-1A41-8436-74E860FC3ED2}" presName="hierChild3" presStyleCnt="0"/>
      <dgm:spPr/>
    </dgm:pt>
    <dgm:pt modelId="{2A4EF2DD-4ED7-0E47-A43B-073A42DBA5F1}" type="pres">
      <dgm:prSet presAssocID="{BD772A63-E3C9-004B-A758-5DEDAF28D32F}" presName="Name10" presStyleLbl="parChTrans1D2" presStyleIdx="3" presStyleCnt="4"/>
      <dgm:spPr/>
    </dgm:pt>
    <dgm:pt modelId="{C259E582-9C08-2945-AAF6-A05D01EE900C}" type="pres">
      <dgm:prSet presAssocID="{7F70477D-D543-E842-A9D1-98AF8CD8BEF7}" presName="hierRoot2" presStyleCnt="0"/>
      <dgm:spPr/>
    </dgm:pt>
    <dgm:pt modelId="{D603AE57-49CC-5A4A-B8F0-EFDF7C4B8B6D}" type="pres">
      <dgm:prSet presAssocID="{7F70477D-D543-E842-A9D1-98AF8CD8BEF7}" presName="composite2" presStyleCnt="0"/>
      <dgm:spPr/>
    </dgm:pt>
    <dgm:pt modelId="{BCBC7EC5-60A2-F648-B891-77F71B9D9F00}" type="pres">
      <dgm:prSet presAssocID="{7F70477D-D543-E842-A9D1-98AF8CD8BEF7}" presName="image2" presStyleLbl="node2" presStyleIdx="3" presStyleCnt="4" custLinFactNeighborX="85201" custLinFactNeighborY="1066"/>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 modelId="{C6EBAD13-78A7-B84D-8606-368C6EA92B3D}" type="pres">
      <dgm:prSet presAssocID="{7F70477D-D543-E842-A9D1-98AF8CD8BEF7}" presName="text2" presStyleLbl="revTx" presStyleIdx="4" presStyleCnt="5" custLinFactY="2962" custLinFactNeighborX="-9866" custLinFactNeighborY="100000">
        <dgm:presLayoutVars>
          <dgm:chPref val="3"/>
        </dgm:presLayoutVars>
      </dgm:prSet>
      <dgm:spPr/>
    </dgm:pt>
    <dgm:pt modelId="{F5EC7AFA-AC8B-7D43-88C3-62F0441C00AB}" type="pres">
      <dgm:prSet presAssocID="{7F70477D-D543-E842-A9D1-98AF8CD8BEF7}" presName="hierChild3" presStyleCnt="0"/>
      <dgm:spPr/>
    </dgm:pt>
  </dgm:ptLst>
  <dgm:cxnLst>
    <dgm:cxn modelId="{CD8EEC0D-9B29-3E4C-A9FB-FB4129F7CEAE}" type="presOf" srcId="{989C2D34-5FF0-8745-AAA4-A9E0B5E7D8A8}" destId="{3AACC9B4-E214-4440-9408-6104C03169F2}" srcOrd="0" destOrd="0" presId="urn:microsoft.com/office/officeart/2009/layout/CirclePictureHierarchy"/>
    <dgm:cxn modelId="{FB4B670F-9CEB-544B-95D4-83D30F458445}" type="presOf" srcId="{ABBFF342-759D-1A41-8436-74E860FC3ED2}" destId="{9443CB79-DF58-134A-A8E3-4C75A6309B87}" srcOrd="0" destOrd="0" presId="urn:microsoft.com/office/officeart/2009/layout/CirclePictureHierarchy"/>
    <dgm:cxn modelId="{C1A67917-2174-A14E-AB2E-22EF3AF7C68D}" srcId="{D3D9E9F3-3443-EC4A-8706-D35A6932279B}" destId="{2AC6D4D9-60DE-6840-BF9F-E21AA7EC251C}" srcOrd="1" destOrd="0" parTransId="{12369885-33FE-A141-A06F-108B41A08355}" sibTransId="{DFCAC104-2F58-284F-B7FF-3C90957A5CA1}"/>
    <dgm:cxn modelId="{1AC9FC17-5132-4C42-ACFF-436024A63D1F}" type="presOf" srcId="{E0D34CFB-360C-184E-90E5-843C3251AC95}" destId="{8835B2AF-AF76-0049-B5A3-47939D764516}" srcOrd="0" destOrd="0" presId="urn:microsoft.com/office/officeart/2009/layout/CirclePictureHierarchy"/>
    <dgm:cxn modelId="{E98A2021-50EE-F846-881D-756BC8C1B8B9}" type="presOf" srcId="{12369885-33FE-A141-A06F-108B41A08355}" destId="{46B1A555-D867-0C4E-A16A-C961A53215F2}" srcOrd="0" destOrd="0" presId="urn:microsoft.com/office/officeart/2009/layout/CirclePictureHierarchy"/>
    <dgm:cxn modelId="{B478873B-4CFC-CC4E-BB7E-17EF5D706AC6}" srcId="{D3D9E9F3-3443-EC4A-8706-D35A6932279B}" destId="{ABBFF342-759D-1A41-8436-74E860FC3ED2}" srcOrd="2" destOrd="0" parTransId="{989C2D34-5FF0-8745-AAA4-A9E0B5E7D8A8}" sibTransId="{C43F8EB1-8859-3C4D-8FBD-96C55D96BA7F}"/>
    <dgm:cxn modelId="{368A184A-E586-FD4E-8445-48B19B35501B}" type="presOf" srcId="{2AC6D4D9-60DE-6840-BF9F-E21AA7EC251C}" destId="{448E83F7-9D19-AD40-BFAB-AFC55CB5DF8A}" srcOrd="0" destOrd="0" presId="urn:microsoft.com/office/officeart/2009/layout/CirclePictureHierarchy"/>
    <dgm:cxn modelId="{64A55C56-2285-7C4C-992A-5B9A1A3CF064}" type="presOf" srcId="{7F70477D-D543-E842-A9D1-98AF8CD8BEF7}" destId="{C6EBAD13-78A7-B84D-8606-368C6EA92B3D}" srcOrd="0" destOrd="0" presId="urn:microsoft.com/office/officeart/2009/layout/CirclePictureHierarchy"/>
    <dgm:cxn modelId="{2C340F71-31C3-B54A-854D-A364BAF86D20}" srcId="{5C902997-B6BD-9B45-AE00-9B9633F69AED}" destId="{D3D9E9F3-3443-EC4A-8706-D35A6932279B}" srcOrd="0" destOrd="0" parTransId="{1823D934-EEC5-C848-9416-32ED78E1C32C}" sibTransId="{DEC67A31-7D5D-A24A-8EA4-530C80C9F34C}"/>
    <dgm:cxn modelId="{1E6FE876-CE3C-F54F-AFDF-C4217FFA40E1}" type="presOf" srcId="{D19CB0EB-F050-624D-95D8-6E549CC182D8}" destId="{E8669204-B49B-0748-B5F8-A15C76F57A5B}" srcOrd="0" destOrd="0" presId="urn:microsoft.com/office/officeart/2009/layout/CirclePictureHierarchy"/>
    <dgm:cxn modelId="{691B4F80-9227-2840-A307-85E017C4FA2C}" type="presOf" srcId="{5C902997-B6BD-9B45-AE00-9B9633F69AED}" destId="{961BFE27-DF72-2249-A06A-B34A02F2C33D}" srcOrd="0" destOrd="0" presId="urn:microsoft.com/office/officeart/2009/layout/CirclePictureHierarchy"/>
    <dgm:cxn modelId="{FC949CB9-5F13-C545-B597-5D1336202FDC}" srcId="{D3D9E9F3-3443-EC4A-8706-D35A6932279B}" destId="{E0D34CFB-360C-184E-90E5-843C3251AC95}" srcOrd="0" destOrd="0" parTransId="{D19CB0EB-F050-624D-95D8-6E549CC182D8}" sibTransId="{472D0E5C-14A9-9747-B219-33302F04654B}"/>
    <dgm:cxn modelId="{28046CBC-AA45-C54B-B051-954C4766CDEA}" srcId="{D3D9E9F3-3443-EC4A-8706-D35A6932279B}" destId="{7F70477D-D543-E842-A9D1-98AF8CD8BEF7}" srcOrd="3" destOrd="0" parTransId="{BD772A63-E3C9-004B-A758-5DEDAF28D32F}" sibTransId="{024CA25B-BB34-4644-AFDF-AB82115A1E4D}"/>
    <dgm:cxn modelId="{059E2ECC-4CD8-AB4A-914C-59F2F6C9DBC3}" type="presOf" srcId="{D3D9E9F3-3443-EC4A-8706-D35A6932279B}" destId="{5B6FCDC7-5F96-CD43-8BEC-A6BE4A5C0B82}" srcOrd="0" destOrd="0" presId="urn:microsoft.com/office/officeart/2009/layout/CirclePictureHierarchy"/>
    <dgm:cxn modelId="{3ED070E6-726E-6745-990A-F4D2DAD58FBB}" type="presOf" srcId="{BD772A63-E3C9-004B-A758-5DEDAF28D32F}" destId="{2A4EF2DD-4ED7-0E47-A43B-073A42DBA5F1}" srcOrd="0" destOrd="0" presId="urn:microsoft.com/office/officeart/2009/layout/CirclePictureHierarchy"/>
    <dgm:cxn modelId="{D9C94E84-D7C3-7642-8940-22EA5556DC4D}" type="presParOf" srcId="{961BFE27-DF72-2249-A06A-B34A02F2C33D}" destId="{1A5DD5CE-7DBE-894A-AF1A-39483E279794}" srcOrd="0" destOrd="0" presId="urn:microsoft.com/office/officeart/2009/layout/CirclePictureHierarchy"/>
    <dgm:cxn modelId="{239B4044-FCF3-4B4D-B0A4-89001F44A62F}" type="presParOf" srcId="{1A5DD5CE-7DBE-894A-AF1A-39483E279794}" destId="{8C979402-3A23-B544-B2AE-8A1DAF8352D4}" srcOrd="0" destOrd="0" presId="urn:microsoft.com/office/officeart/2009/layout/CirclePictureHierarchy"/>
    <dgm:cxn modelId="{F79CACE2-E4D0-A344-9EFF-F28A828E7CAB}" type="presParOf" srcId="{8C979402-3A23-B544-B2AE-8A1DAF8352D4}" destId="{4C1D4F9F-51ED-2B41-A6C3-2D8084D68E4C}" srcOrd="0" destOrd="0" presId="urn:microsoft.com/office/officeart/2009/layout/CirclePictureHierarchy"/>
    <dgm:cxn modelId="{ACE59573-7BC6-8545-8F1D-991A85B18B83}" type="presParOf" srcId="{8C979402-3A23-B544-B2AE-8A1DAF8352D4}" destId="{5B6FCDC7-5F96-CD43-8BEC-A6BE4A5C0B82}" srcOrd="1" destOrd="0" presId="urn:microsoft.com/office/officeart/2009/layout/CirclePictureHierarchy"/>
    <dgm:cxn modelId="{CCAE7588-76FC-1645-829D-B2AE2BDD390C}" type="presParOf" srcId="{1A5DD5CE-7DBE-894A-AF1A-39483E279794}" destId="{43F936D0-B5D1-BE40-93F8-AEBAA86C4962}" srcOrd="1" destOrd="0" presId="urn:microsoft.com/office/officeart/2009/layout/CirclePictureHierarchy"/>
    <dgm:cxn modelId="{EF482DA0-E5A0-9742-986A-E61F3039DFE1}" type="presParOf" srcId="{43F936D0-B5D1-BE40-93F8-AEBAA86C4962}" destId="{E8669204-B49B-0748-B5F8-A15C76F57A5B}" srcOrd="0" destOrd="0" presId="urn:microsoft.com/office/officeart/2009/layout/CirclePictureHierarchy"/>
    <dgm:cxn modelId="{68E3AFBD-53EF-C741-8740-528ABCC4BF55}" type="presParOf" srcId="{43F936D0-B5D1-BE40-93F8-AEBAA86C4962}" destId="{05BFBC0A-4C7E-8D4A-A76C-57D23147C5AC}" srcOrd="1" destOrd="0" presId="urn:microsoft.com/office/officeart/2009/layout/CirclePictureHierarchy"/>
    <dgm:cxn modelId="{437635DB-908A-AF4B-A5A8-0F22849116F1}" type="presParOf" srcId="{05BFBC0A-4C7E-8D4A-A76C-57D23147C5AC}" destId="{38EF7F3D-48F5-E249-9B55-A6BB6F08F460}" srcOrd="0" destOrd="0" presId="urn:microsoft.com/office/officeart/2009/layout/CirclePictureHierarchy"/>
    <dgm:cxn modelId="{4E744694-88DA-3248-BB3D-A38D8AC44F85}" type="presParOf" srcId="{38EF7F3D-48F5-E249-9B55-A6BB6F08F460}" destId="{8EF1A665-7455-3043-881D-FEB599BAFD8C}" srcOrd="0" destOrd="0" presId="urn:microsoft.com/office/officeart/2009/layout/CirclePictureHierarchy"/>
    <dgm:cxn modelId="{CABAAB95-69D0-FE4D-A113-08F86A248F33}" type="presParOf" srcId="{38EF7F3D-48F5-E249-9B55-A6BB6F08F460}" destId="{8835B2AF-AF76-0049-B5A3-47939D764516}" srcOrd="1" destOrd="0" presId="urn:microsoft.com/office/officeart/2009/layout/CirclePictureHierarchy"/>
    <dgm:cxn modelId="{09E9A917-BB09-D246-BA90-B78E5F96DFEE}" type="presParOf" srcId="{05BFBC0A-4C7E-8D4A-A76C-57D23147C5AC}" destId="{44DB9B8D-E9A4-3D45-AF81-B323DC8D131B}" srcOrd="1" destOrd="0" presId="urn:microsoft.com/office/officeart/2009/layout/CirclePictureHierarchy"/>
    <dgm:cxn modelId="{DE5D1DA7-5333-D94D-B580-6ED1F7505667}" type="presParOf" srcId="{43F936D0-B5D1-BE40-93F8-AEBAA86C4962}" destId="{46B1A555-D867-0C4E-A16A-C961A53215F2}" srcOrd="2" destOrd="0" presId="urn:microsoft.com/office/officeart/2009/layout/CirclePictureHierarchy"/>
    <dgm:cxn modelId="{1B6D2ACB-1E30-284D-84A6-CF279EBA4417}" type="presParOf" srcId="{43F936D0-B5D1-BE40-93F8-AEBAA86C4962}" destId="{224F0E6A-28A9-B244-A0DA-F2908C11D2A6}" srcOrd="3" destOrd="0" presId="urn:microsoft.com/office/officeart/2009/layout/CirclePictureHierarchy"/>
    <dgm:cxn modelId="{6E10D2F1-EEE9-1C4F-8E61-07C63DE8BCE8}" type="presParOf" srcId="{224F0E6A-28A9-B244-A0DA-F2908C11D2A6}" destId="{73EC48F1-9211-564F-BCD6-3C35D94F30C7}" srcOrd="0" destOrd="0" presId="urn:microsoft.com/office/officeart/2009/layout/CirclePictureHierarchy"/>
    <dgm:cxn modelId="{8D50255F-39E6-EB44-BA2B-C88BC3540BEC}" type="presParOf" srcId="{73EC48F1-9211-564F-BCD6-3C35D94F30C7}" destId="{522BD590-17ED-AA4C-A2FF-C36F53137E3F}" srcOrd="0" destOrd="0" presId="urn:microsoft.com/office/officeart/2009/layout/CirclePictureHierarchy"/>
    <dgm:cxn modelId="{5ECC0934-8E57-0346-9609-603A78D2844E}" type="presParOf" srcId="{73EC48F1-9211-564F-BCD6-3C35D94F30C7}" destId="{448E83F7-9D19-AD40-BFAB-AFC55CB5DF8A}" srcOrd="1" destOrd="0" presId="urn:microsoft.com/office/officeart/2009/layout/CirclePictureHierarchy"/>
    <dgm:cxn modelId="{555AA84F-82C6-8E46-8FD5-97D49A9C5075}" type="presParOf" srcId="{224F0E6A-28A9-B244-A0DA-F2908C11D2A6}" destId="{A97344AA-6F95-0243-B5E9-8237791BFAA9}" srcOrd="1" destOrd="0" presId="urn:microsoft.com/office/officeart/2009/layout/CirclePictureHierarchy"/>
    <dgm:cxn modelId="{134AF940-111E-8042-8F7C-1AE1887A32F4}" type="presParOf" srcId="{43F936D0-B5D1-BE40-93F8-AEBAA86C4962}" destId="{3AACC9B4-E214-4440-9408-6104C03169F2}" srcOrd="4" destOrd="0" presId="urn:microsoft.com/office/officeart/2009/layout/CirclePictureHierarchy"/>
    <dgm:cxn modelId="{0D1829F5-0A12-AB4C-BEF0-E98FA9CCE98B}" type="presParOf" srcId="{43F936D0-B5D1-BE40-93F8-AEBAA86C4962}" destId="{C6E6DEE0-A10A-C648-8E85-9440F5FCC721}" srcOrd="5" destOrd="0" presId="urn:microsoft.com/office/officeart/2009/layout/CirclePictureHierarchy"/>
    <dgm:cxn modelId="{38F0E92C-11C6-AF45-892F-32582F14ECA3}" type="presParOf" srcId="{C6E6DEE0-A10A-C648-8E85-9440F5FCC721}" destId="{191B14A7-0EC4-E241-B6D4-16A1E42E696F}" srcOrd="0" destOrd="0" presId="urn:microsoft.com/office/officeart/2009/layout/CirclePictureHierarchy"/>
    <dgm:cxn modelId="{42B5A52E-2897-4A40-968F-8B78C4D5E2A6}" type="presParOf" srcId="{191B14A7-0EC4-E241-B6D4-16A1E42E696F}" destId="{2D77EA69-699B-8845-982D-93AB44B4C39D}" srcOrd="0" destOrd="0" presId="urn:microsoft.com/office/officeart/2009/layout/CirclePictureHierarchy"/>
    <dgm:cxn modelId="{C4EDD920-3F53-2842-8EA1-DFF36D2A8566}" type="presParOf" srcId="{191B14A7-0EC4-E241-B6D4-16A1E42E696F}" destId="{9443CB79-DF58-134A-A8E3-4C75A6309B87}" srcOrd="1" destOrd="0" presId="urn:microsoft.com/office/officeart/2009/layout/CirclePictureHierarchy"/>
    <dgm:cxn modelId="{93662D45-E732-6141-8908-0A72A3B20EFC}" type="presParOf" srcId="{C6E6DEE0-A10A-C648-8E85-9440F5FCC721}" destId="{8AF6C7DC-96D9-E74C-B597-EBFA12510F79}" srcOrd="1" destOrd="0" presId="urn:microsoft.com/office/officeart/2009/layout/CirclePictureHierarchy"/>
    <dgm:cxn modelId="{92AC8FEC-9209-AE42-AD01-F1F436B7F026}" type="presParOf" srcId="{43F936D0-B5D1-BE40-93F8-AEBAA86C4962}" destId="{2A4EF2DD-4ED7-0E47-A43B-073A42DBA5F1}" srcOrd="6" destOrd="0" presId="urn:microsoft.com/office/officeart/2009/layout/CirclePictureHierarchy"/>
    <dgm:cxn modelId="{BB6F7D9A-3538-FA46-9C2E-190D721F5195}" type="presParOf" srcId="{43F936D0-B5D1-BE40-93F8-AEBAA86C4962}" destId="{C259E582-9C08-2945-AAF6-A05D01EE900C}" srcOrd="7" destOrd="0" presId="urn:microsoft.com/office/officeart/2009/layout/CirclePictureHierarchy"/>
    <dgm:cxn modelId="{A42C621A-3D97-2346-96C7-CD9DAB7EEB1F}" type="presParOf" srcId="{C259E582-9C08-2945-AAF6-A05D01EE900C}" destId="{D603AE57-49CC-5A4A-B8F0-EFDF7C4B8B6D}" srcOrd="0" destOrd="0" presId="urn:microsoft.com/office/officeart/2009/layout/CirclePictureHierarchy"/>
    <dgm:cxn modelId="{2F63A6BE-FB22-924D-94C6-6DF2931599F2}" type="presParOf" srcId="{D603AE57-49CC-5A4A-B8F0-EFDF7C4B8B6D}" destId="{BCBC7EC5-60A2-F648-B891-77F71B9D9F00}" srcOrd="0" destOrd="0" presId="urn:microsoft.com/office/officeart/2009/layout/CirclePictureHierarchy"/>
    <dgm:cxn modelId="{A9A0B40D-9AB0-7D43-BB84-F2FA164CAC46}" type="presParOf" srcId="{D603AE57-49CC-5A4A-B8F0-EFDF7C4B8B6D}" destId="{C6EBAD13-78A7-B84D-8606-368C6EA92B3D}" srcOrd="1" destOrd="0" presId="urn:microsoft.com/office/officeart/2009/layout/CirclePictureHierarchy"/>
    <dgm:cxn modelId="{70ADEA48-9AB3-C047-ACC4-F55A7A10484C}" type="presParOf" srcId="{C259E582-9C08-2945-AAF6-A05D01EE900C}" destId="{F5EC7AFA-AC8B-7D43-88C3-62F0441C00A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F2DD-4ED7-0E47-A43B-073A42DBA5F1}">
      <dsp:nvSpPr>
        <dsp:cNvPr id="0" name=""/>
        <dsp:cNvSpPr/>
      </dsp:nvSpPr>
      <dsp:spPr>
        <a:xfrm>
          <a:off x="4572000" y="1549650"/>
          <a:ext cx="3593407" cy="1166116"/>
        </a:xfrm>
        <a:custGeom>
          <a:avLst/>
          <a:gdLst/>
          <a:ahLst/>
          <a:cxnLst/>
          <a:rect l="0" t="0" r="0" b="0"/>
          <a:pathLst>
            <a:path>
              <a:moveTo>
                <a:pt x="0" y="0"/>
              </a:moveTo>
              <a:lnTo>
                <a:pt x="0" y="1033287"/>
              </a:lnTo>
              <a:lnTo>
                <a:pt x="3593407" y="1033287"/>
              </a:lnTo>
              <a:lnTo>
                <a:pt x="3593407"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CC9B4-E214-4440-9408-6104C03169F2}">
      <dsp:nvSpPr>
        <dsp:cNvPr id="0" name=""/>
        <dsp:cNvSpPr/>
      </dsp:nvSpPr>
      <dsp:spPr>
        <a:xfrm>
          <a:off x="4572000" y="1549650"/>
          <a:ext cx="1649189" cy="1166116"/>
        </a:xfrm>
        <a:custGeom>
          <a:avLst/>
          <a:gdLst/>
          <a:ahLst/>
          <a:cxnLst/>
          <a:rect l="0" t="0" r="0" b="0"/>
          <a:pathLst>
            <a:path>
              <a:moveTo>
                <a:pt x="0" y="0"/>
              </a:moveTo>
              <a:lnTo>
                <a:pt x="0" y="1033287"/>
              </a:lnTo>
              <a:lnTo>
                <a:pt x="1649189" y="1033287"/>
              </a:lnTo>
              <a:lnTo>
                <a:pt x="1649189"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1A555-D867-0C4E-A16A-C961A53215F2}">
      <dsp:nvSpPr>
        <dsp:cNvPr id="0" name=""/>
        <dsp:cNvSpPr/>
      </dsp:nvSpPr>
      <dsp:spPr>
        <a:xfrm>
          <a:off x="2765524" y="1549650"/>
          <a:ext cx="1806475" cy="1157054"/>
        </a:xfrm>
        <a:custGeom>
          <a:avLst/>
          <a:gdLst/>
          <a:ahLst/>
          <a:cxnLst/>
          <a:rect l="0" t="0" r="0" b="0"/>
          <a:pathLst>
            <a:path>
              <a:moveTo>
                <a:pt x="1806475" y="0"/>
              </a:moveTo>
              <a:lnTo>
                <a:pt x="1806475" y="1024225"/>
              </a:lnTo>
              <a:lnTo>
                <a:pt x="0" y="1024225"/>
              </a:lnTo>
              <a:lnTo>
                <a:pt x="0" y="1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69204-B49B-0748-B5F8-A15C76F57A5B}">
      <dsp:nvSpPr>
        <dsp:cNvPr id="0" name=""/>
        <dsp:cNvSpPr/>
      </dsp:nvSpPr>
      <dsp:spPr>
        <a:xfrm>
          <a:off x="425053" y="1549650"/>
          <a:ext cx="4146946" cy="1155991"/>
        </a:xfrm>
        <a:custGeom>
          <a:avLst/>
          <a:gdLst/>
          <a:ahLst/>
          <a:cxnLst/>
          <a:rect l="0" t="0" r="0" b="0"/>
          <a:pathLst>
            <a:path>
              <a:moveTo>
                <a:pt x="4146946" y="0"/>
              </a:moveTo>
              <a:lnTo>
                <a:pt x="4146946" y="1023162"/>
              </a:lnTo>
              <a:lnTo>
                <a:pt x="0" y="1023162"/>
              </a:lnTo>
              <a:lnTo>
                <a:pt x="0" y="11559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D4F9F-51ED-2B41-A6C3-2D8084D68E4C}">
      <dsp:nvSpPr>
        <dsp:cNvPr id="0" name=""/>
        <dsp:cNvSpPr/>
      </dsp:nvSpPr>
      <dsp:spPr>
        <a:xfrm>
          <a:off x="4146946" y="699544"/>
          <a:ext cx="850106" cy="8501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FCDC7-5F96-CD43-8BEC-A6BE4A5C0B82}">
      <dsp:nvSpPr>
        <dsp:cNvPr id="0" name=""/>
        <dsp:cNvSpPr/>
      </dsp:nvSpPr>
      <dsp:spPr>
        <a:xfrm>
          <a:off x="5076061" y="771548"/>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Jaime Llorente</a:t>
          </a:r>
        </a:p>
      </dsp:txBody>
      <dsp:txXfrm>
        <a:off x="5076061" y="771548"/>
        <a:ext cx="1275159" cy="850106"/>
      </dsp:txXfrm>
    </dsp:sp>
    <dsp:sp modelId="{8EF1A665-7455-3043-881D-FEB599BAFD8C}">
      <dsp:nvSpPr>
        <dsp:cNvPr id="0" name=""/>
        <dsp:cNvSpPr/>
      </dsp:nvSpPr>
      <dsp:spPr>
        <a:xfrm>
          <a:off x="0" y="2705641"/>
          <a:ext cx="850106" cy="8501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5B2AF-AF76-0049-B5A3-47939D764516}">
      <dsp:nvSpPr>
        <dsp:cNvPr id="0" name=""/>
        <dsp:cNvSpPr/>
      </dsp:nvSpPr>
      <dsp:spPr>
        <a:xfrm>
          <a:off x="21496" y="3620390"/>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Pablo Javier Ramírez</a:t>
          </a:r>
        </a:p>
      </dsp:txBody>
      <dsp:txXfrm>
        <a:off x="21496" y="3620390"/>
        <a:ext cx="1275159" cy="850106"/>
      </dsp:txXfrm>
    </dsp:sp>
    <dsp:sp modelId="{522BD590-17ED-AA4C-A2FF-C36F53137E3F}">
      <dsp:nvSpPr>
        <dsp:cNvPr id="0" name=""/>
        <dsp:cNvSpPr/>
      </dsp:nvSpPr>
      <dsp:spPr>
        <a:xfrm>
          <a:off x="2340471" y="2706704"/>
          <a:ext cx="850106" cy="8501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E83F7-9D19-AD40-BFAB-AFC55CB5DF8A}">
      <dsp:nvSpPr>
        <dsp:cNvPr id="0" name=""/>
        <dsp:cNvSpPr/>
      </dsp:nvSpPr>
      <dsp:spPr>
        <a:xfrm>
          <a:off x="2195736"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Álvaro Sanz</a:t>
          </a:r>
        </a:p>
      </dsp:txBody>
      <dsp:txXfrm>
        <a:off x="2195736" y="3507852"/>
        <a:ext cx="1275159" cy="850106"/>
      </dsp:txXfrm>
    </dsp:sp>
    <dsp:sp modelId="{2D77EA69-699B-8845-982D-93AB44B4C39D}">
      <dsp:nvSpPr>
        <dsp:cNvPr id="0" name=""/>
        <dsp:cNvSpPr/>
      </dsp:nvSpPr>
      <dsp:spPr>
        <a:xfrm>
          <a:off x="5796135" y="2715766"/>
          <a:ext cx="850106" cy="85010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3CB79-DF58-134A-A8E3-4C75A6309B87}">
      <dsp:nvSpPr>
        <dsp:cNvPr id="0" name=""/>
        <dsp:cNvSpPr/>
      </dsp:nvSpPr>
      <dsp:spPr>
        <a:xfrm>
          <a:off x="5652123"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Alejandro Eugenio Tena</a:t>
          </a:r>
        </a:p>
      </dsp:txBody>
      <dsp:txXfrm>
        <a:off x="5652123" y="3507852"/>
        <a:ext cx="1275159" cy="850106"/>
      </dsp:txXfrm>
    </dsp:sp>
    <dsp:sp modelId="{BCBC7EC5-60A2-F648-B891-77F71B9D9F00}">
      <dsp:nvSpPr>
        <dsp:cNvPr id="0" name=""/>
        <dsp:cNvSpPr/>
      </dsp:nvSpPr>
      <dsp:spPr>
        <a:xfrm>
          <a:off x="7740354" y="2715766"/>
          <a:ext cx="850106" cy="85010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BAD13-78A7-B84D-8606-368C6EA92B3D}">
      <dsp:nvSpPr>
        <dsp:cNvPr id="0" name=""/>
        <dsp:cNvSpPr/>
      </dsp:nvSpPr>
      <dsp:spPr>
        <a:xfrm>
          <a:off x="7740354" y="3579865"/>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José Ignacio Vadillo</a:t>
          </a:r>
        </a:p>
      </dsp:txBody>
      <dsp:txXfrm>
        <a:off x="7740354" y="3579865"/>
        <a:ext cx="1275159" cy="8501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8585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92093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287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54824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337356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474901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9089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818942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0537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3959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54912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284153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915525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22740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984487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552451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9751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07950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8081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17550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100278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73576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723324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006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9" name="Shape 10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8" name="Shape 114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48554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92234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31256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975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0" name="Shape 11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0" name="Shape 10"/>
          <p:cNvSpPr/>
          <p:nvPr/>
        </p:nvSpPr>
        <p:spPr>
          <a:xfrm>
            <a:off x="2748000" y="747750"/>
            <a:ext cx="3647999" cy="3647999"/>
          </a:xfrm>
          <a:prstGeom prst="ellipse">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 name="Shape 11"/>
          <p:cNvSpPr txBox="1">
            <a:spLocks noGrp="1"/>
          </p:cNvSpPr>
          <p:nvPr>
            <p:ph type="title"/>
          </p:nvPr>
        </p:nvSpPr>
        <p:spPr>
          <a:xfrm>
            <a:off x="2747950" y="747775"/>
            <a:ext cx="3647999" cy="36479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 name="Shape 14"/>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 name="Shape 15"/>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16" name="Shape 16"/>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
        <p:nvSpPr>
          <p:cNvPr id="17" name="Shape 17"/>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blipFill rotWithShape="1">
          <a:blip r:embed="rId2">
            <a:alphaModFix/>
          </a:blip>
          <a:stretch>
            <a:fillRect/>
          </a:stretch>
        </a:blipFill>
        <a:effectLst/>
      </p:bgPr>
    </p:bg>
    <p:spTree>
      <p:nvGrpSpPr>
        <p:cNvPr id="1" name="Shape 19"/>
        <p:cNvGrpSpPr/>
        <p:nvPr/>
      </p:nvGrpSpPr>
      <p:grpSpPr>
        <a:xfrm>
          <a:off x="0" y="0"/>
          <a:ext cx="0" cy="0"/>
          <a:chOff x="0" y="0"/>
          <a:chExt cx="0" cy="0"/>
        </a:xfrm>
      </p:grpSpPr>
      <p:sp>
        <p:nvSpPr>
          <p:cNvPr id="20" name="Shape 20"/>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1" name="Shape 21"/>
          <p:cNvSpPr/>
          <p:nvPr/>
        </p:nvSpPr>
        <p:spPr>
          <a:xfrm>
            <a:off x="2525575" y="525325"/>
            <a:ext cx="4092900" cy="4092900"/>
          </a:xfrm>
          <a:prstGeom prst="diamond">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 name="Shape 22"/>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23" name="Shape 23"/>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 name="Shape 30"/>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 name="Shape 31"/>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32" name="Shape 3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1 column half">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4572000" y="0"/>
            <a:ext cx="45720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2" name="Shape 42"/>
          <p:cNvSpPr txBox="1">
            <a:spLocks noGrp="1"/>
          </p:cNvSpPr>
          <p:nvPr>
            <p:ph type="title"/>
          </p:nvPr>
        </p:nvSpPr>
        <p:spPr>
          <a:xfrm>
            <a:off x="5128375" y="302375"/>
            <a:ext cx="3493198"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43" name="Shape 43"/>
          <p:cNvSpPr txBox="1">
            <a:spLocks noGrp="1"/>
          </p:cNvSpPr>
          <p:nvPr>
            <p:ph type="body" idx="1"/>
          </p:nvPr>
        </p:nvSpPr>
        <p:spPr>
          <a:xfrm>
            <a:off x="5128480" y="1509475"/>
            <a:ext cx="3493198"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0" name="Shape 50"/>
          <p:cNvSpPr/>
          <p:nvPr/>
        </p:nvSpPr>
        <p:spPr>
          <a:xfrm>
            <a:off x="1190100" y="4470400"/>
            <a:ext cx="6763800" cy="6731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1" name="Shape 51"/>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070800" y="2154874"/>
            <a:ext cx="3002400" cy="1755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000" dirty="0"/>
              <a:t>AUTOMATION TESTING</a:t>
            </a:r>
            <a:br>
              <a:rPr lang="en" sz="3000" dirty="0"/>
            </a:br>
            <a:r>
              <a:rPr lang="en" sz="3000" dirty="0"/>
              <a:t>TOOLS</a:t>
            </a:r>
          </a:p>
        </p:txBody>
      </p:sp>
      <p:grpSp>
        <p:nvGrpSpPr>
          <p:cNvPr id="57" name="Shape 57"/>
          <p:cNvGrpSpPr/>
          <p:nvPr/>
        </p:nvGrpSpPr>
        <p:grpSpPr>
          <a:xfrm>
            <a:off x="4220865" y="915566"/>
            <a:ext cx="702270" cy="1114390"/>
            <a:chOff x="6718575" y="2318625"/>
            <a:chExt cx="256800" cy="407500"/>
          </a:xfrm>
        </p:grpSpPr>
        <p:sp>
          <p:nvSpPr>
            <p:cNvPr id="58" name="Shape 58"/>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9" name="Shape 59"/>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0" name="Shape 60"/>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1" name="Shape 61"/>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 name="Shape 62"/>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 name="Shape 63"/>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 name="Shape 64"/>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5" name="Shape 65"/>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 Fuentes de Información en general</a:t>
            </a:r>
          </a:p>
        </p:txBody>
      </p:sp>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954107"/>
          </a:xfrm>
          <a:prstGeom prst="rect">
            <a:avLst/>
          </a:prstGeom>
          <a:noFill/>
        </p:spPr>
        <p:txBody>
          <a:bodyPr wrap="square" rtlCol="0">
            <a:spAutoFit/>
          </a:bodyPr>
          <a:lstStyle/>
          <a:p>
            <a:pPr marL="285750" indent="-285750">
              <a:buFontTx/>
              <a:buChar char="-"/>
            </a:pPr>
            <a:r>
              <a:rPr lang="es-ES_tradnl" dirty="0">
                <a:solidFill>
                  <a:schemeClr val="bg1"/>
                </a:solidFill>
              </a:rPr>
              <a:t>Qué es</a:t>
            </a:r>
          </a:p>
          <a:p>
            <a:pPr marL="285750" indent="-285750">
              <a:buFontTx/>
              <a:buChar char="-"/>
            </a:pPr>
            <a:r>
              <a:rPr lang="es-ES_tradnl" dirty="0">
                <a:solidFill>
                  <a:schemeClr val="bg1"/>
                </a:solidFill>
              </a:rPr>
              <a:t>Proceso</a:t>
            </a:r>
          </a:p>
          <a:p>
            <a:pPr marL="285750" indent="-285750">
              <a:buFontTx/>
              <a:buChar char="-"/>
            </a:pPr>
            <a:r>
              <a:rPr lang="es-ES_tradnl" dirty="0">
                <a:solidFill>
                  <a:schemeClr val="bg1"/>
                </a:solidFill>
              </a:rPr>
              <a:t>Beneficios</a:t>
            </a:r>
          </a:p>
          <a:p>
            <a:pPr marL="285750" indent="-285750">
              <a:buFontTx/>
              <a:buChar char="-"/>
            </a:pPr>
            <a:r>
              <a:rPr lang="es-ES_tradnl" dirty="0">
                <a:solidFill>
                  <a:schemeClr val="bg1"/>
                </a:solidFill>
              </a:rPr>
              <a:t>Herramientas</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3"/>
          <a:stretch>
            <a:fillRect/>
          </a:stretch>
        </p:blipFill>
        <p:spPr>
          <a:xfrm>
            <a:off x="248806" y="842600"/>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1384995"/>
          </a:xfrm>
          <a:prstGeom prst="rect">
            <a:avLst/>
          </a:prstGeom>
          <a:noFill/>
        </p:spPr>
        <p:txBody>
          <a:bodyPr wrap="square" rtlCol="0">
            <a:spAutoFit/>
          </a:bodyPr>
          <a:lstStyle/>
          <a:p>
            <a:pPr marL="285750" indent="-285750">
              <a:buFontTx/>
              <a:buChar char="-"/>
            </a:pPr>
            <a:r>
              <a:rPr lang="es-ES_tradnl" dirty="0">
                <a:solidFill>
                  <a:schemeClr val="bg1"/>
                </a:solidFill>
              </a:rPr>
              <a:t>Introducción</a:t>
            </a:r>
          </a:p>
          <a:p>
            <a:pPr marL="285750" indent="-285750">
              <a:buFontTx/>
              <a:buChar char="-"/>
            </a:pPr>
            <a:r>
              <a:rPr lang="es-ES_tradnl" dirty="0">
                <a:solidFill>
                  <a:schemeClr val="bg1"/>
                </a:solidFill>
              </a:rPr>
              <a:t>Cuando automatizar</a:t>
            </a:r>
          </a:p>
          <a:p>
            <a:pPr marL="285750" indent="-285750">
              <a:buFontTx/>
              <a:buChar char="-"/>
            </a:pPr>
            <a:r>
              <a:rPr lang="es-ES_tradnl" dirty="0">
                <a:solidFill>
                  <a:schemeClr val="bg1"/>
                </a:solidFill>
              </a:rPr>
              <a:t>Ventajas y desventajas</a:t>
            </a:r>
          </a:p>
          <a:p>
            <a:pPr marL="285750" indent="-285750">
              <a:buFontTx/>
              <a:buChar char="-"/>
            </a:pPr>
            <a:r>
              <a:rPr lang="es-ES_tradnl" dirty="0">
                <a:solidFill>
                  <a:schemeClr val="bg1"/>
                </a:solidFill>
              </a:rPr>
              <a:t>Herramientas</a:t>
            </a:r>
          </a:p>
        </p:txBody>
      </p:sp>
      <p:pic>
        <p:nvPicPr>
          <p:cNvPr id="11" name="Imagen 10">
            <a:extLst>
              <a:ext uri="{FF2B5EF4-FFF2-40B4-BE49-F238E27FC236}">
                <a16:creationId xmlns:a16="http://schemas.microsoft.com/office/drawing/2014/main" id="{22AABA8E-813D-4C49-9090-16F48AEEEC2F}"/>
              </a:ext>
            </a:extLst>
          </p:cNvPr>
          <p:cNvPicPr>
            <a:picLocks noChangeAspect="1"/>
          </p:cNvPicPr>
          <p:nvPr/>
        </p:nvPicPr>
        <p:blipFill>
          <a:blip r:embed="rId4"/>
          <a:stretch>
            <a:fillRect/>
          </a:stretch>
        </p:blipFill>
        <p:spPr>
          <a:xfrm>
            <a:off x="4973335" y="1068458"/>
            <a:ext cx="1573597" cy="845080"/>
          </a:xfrm>
          <a:prstGeom prst="rect">
            <a:avLst/>
          </a:prstGeom>
        </p:spPr>
      </p:pic>
      <p:sp>
        <p:nvSpPr>
          <p:cNvPr id="12" name="CuadroTexto 11">
            <a:extLst>
              <a:ext uri="{FF2B5EF4-FFF2-40B4-BE49-F238E27FC236}">
                <a16:creationId xmlns:a16="http://schemas.microsoft.com/office/drawing/2014/main" id="{B51D415B-7780-FE49-9B81-DA5FC3104272}"/>
              </a:ext>
            </a:extLst>
          </p:cNvPr>
          <p:cNvSpPr txBox="1"/>
          <p:nvPr/>
        </p:nvSpPr>
        <p:spPr>
          <a:xfrm>
            <a:off x="4752022" y="2117996"/>
            <a:ext cx="2016224" cy="1169551"/>
          </a:xfrm>
          <a:prstGeom prst="rect">
            <a:avLst/>
          </a:prstGeom>
          <a:noFill/>
        </p:spPr>
        <p:txBody>
          <a:bodyPr wrap="square" rtlCol="0">
            <a:spAutoFit/>
          </a:bodyPr>
          <a:lstStyle/>
          <a:p>
            <a:pPr marL="285750" indent="-285750">
              <a:buFontTx/>
              <a:buChar char="-"/>
            </a:pPr>
            <a:r>
              <a:rPr lang="es-ES_tradnl" dirty="0">
                <a:solidFill>
                  <a:schemeClr val="bg1"/>
                </a:solidFill>
              </a:rPr>
              <a:t>Diferencia entre pruebas automatizadas y automatización de pruebas</a:t>
            </a:r>
          </a:p>
        </p:txBody>
      </p:sp>
      <p:pic>
        <p:nvPicPr>
          <p:cNvPr id="14" name="Imagen 13">
            <a:extLst>
              <a:ext uri="{FF2B5EF4-FFF2-40B4-BE49-F238E27FC236}">
                <a16:creationId xmlns:a16="http://schemas.microsoft.com/office/drawing/2014/main" id="{250881F8-74DA-9D47-AD78-25A7818B9209}"/>
              </a:ext>
            </a:extLst>
          </p:cNvPr>
          <p:cNvPicPr>
            <a:picLocks noChangeAspect="1"/>
          </p:cNvPicPr>
          <p:nvPr/>
        </p:nvPicPr>
        <p:blipFill>
          <a:blip r:embed="rId5"/>
          <a:stretch>
            <a:fillRect/>
          </a:stretch>
        </p:blipFill>
        <p:spPr>
          <a:xfrm>
            <a:off x="7796060" y="999847"/>
            <a:ext cx="987574" cy="987574"/>
          </a:xfrm>
          <a:prstGeom prst="rect">
            <a:avLst/>
          </a:prstGeom>
        </p:spPr>
      </p:pic>
      <p:sp>
        <p:nvSpPr>
          <p:cNvPr id="15" name="CuadroTexto 14">
            <a:extLst>
              <a:ext uri="{FF2B5EF4-FFF2-40B4-BE49-F238E27FC236}">
                <a16:creationId xmlns:a16="http://schemas.microsoft.com/office/drawing/2014/main" id="{C0CC147F-DB16-0042-AA76-00F030230E16}"/>
              </a:ext>
            </a:extLst>
          </p:cNvPr>
          <p:cNvSpPr txBox="1"/>
          <p:nvPr/>
        </p:nvSpPr>
        <p:spPr>
          <a:xfrm>
            <a:off x="6958609" y="2152290"/>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Desarrolladores de software</a:t>
            </a:r>
          </a:p>
        </p:txBody>
      </p:sp>
      <p:pic>
        <p:nvPicPr>
          <p:cNvPr id="5" name="Imagen 4">
            <a:extLst>
              <a:ext uri="{FF2B5EF4-FFF2-40B4-BE49-F238E27FC236}">
                <a16:creationId xmlns:a16="http://schemas.microsoft.com/office/drawing/2014/main" id="{27A558A6-6B5B-4A40-B9CE-53744085C8F2}"/>
              </a:ext>
            </a:extLst>
          </p:cNvPr>
          <p:cNvPicPr>
            <a:picLocks noChangeAspect="1"/>
          </p:cNvPicPr>
          <p:nvPr/>
        </p:nvPicPr>
        <p:blipFill>
          <a:blip r:embed="rId6"/>
          <a:stretch>
            <a:fillRect/>
          </a:stretch>
        </p:blipFill>
        <p:spPr>
          <a:xfrm>
            <a:off x="2238827" y="1273795"/>
            <a:ext cx="2016224" cy="341733"/>
          </a:xfrm>
          <a:prstGeom prst="rect">
            <a:avLst/>
          </a:prstGeom>
        </p:spPr>
      </p:pic>
    </p:spTree>
    <p:extLst>
      <p:ext uri="{BB962C8B-B14F-4D97-AF65-F5344CB8AC3E}">
        <p14:creationId xmlns:p14="http://schemas.microsoft.com/office/powerpoint/2010/main" val="31896858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2483768" y="987574"/>
            <a:ext cx="5606694" cy="1358450"/>
          </a:xfrm>
          <a:prstGeom prst="rect">
            <a:avLst/>
          </a:prstGeom>
        </p:spPr>
      </p:pic>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Es la herramienta de gestión de pruebas número 1, que proporciona soluciones de extremo a extremo para equipos ágiles de todos los tamaños. Con esta herramienta se obtiene la flexibilidad, visibilidad y la información que necesita para lanzar un mejor software más rápido. </a:t>
            </a:r>
            <a:endParaRPr lang="en" sz="1200" dirty="0">
              <a:solidFill>
                <a:srgbClr val="FFFFFF"/>
              </a:solidFill>
              <a:latin typeface="Muli"/>
              <a:ea typeface="Muli"/>
              <a:cs typeface="Muli"/>
              <a:sym typeface="Mul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169167" y="1228749"/>
            <a:ext cx="2076423" cy="503098"/>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954107"/>
          </a:xfrm>
          <a:prstGeom prst="rect">
            <a:avLst/>
          </a:prstGeom>
          <a:noFill/>
        </p:spPr>
        <p:txBody>
          <a:bodyPr wrap="square" rtlCol="0">
            <a:spAutoFit/>
          </a:bodyPr>
          <a:lstStyle/>
          <a:p>
            <a:pPr marL="285750" indent="-285750">
              <a:buFontTx/>
              <a:buChar char="-"/>
            </a:pPr>
            <a:r>
              <a:rPr lang="es-ES_tradnl" dirty="0">
                <a:solidFill>
                  <a:schemeClr val="bg1"/>
                </a:solidFill>
              </a:rPr>
              <a:t>Productos</a:t>
            </a:r>
          </a:p>
          <a:p>
            <a:pPr marL="285750" indent="-285750">
              <a:buFontTx/>
              <a:buChar char="-"/>
            </a:pPr>
            <a:r>
              <a:rPr lang="es-ES_tradnl" dirty="0">
                <a:solidFill>
                  <a:schemeClr val="bg1"/>
                </a:solidFill>
              </a:rPr>
              <a:t>Estudios de casos</a:t>
            </a:r>
          </a:p>
          <a:p>
            <a:pPr marL="285750" indent="-285750">
              <a:buFontTx/>
              <a:buChar char="-"/>
            </a:pPr>
            <a:r>
              <a:rPr lang="es-ES_tradnl" dirty="0">
                <a:solidFill>
                  <a:schemeClr val="bg1"/>
                </a:solidFill>
              </a:rPr>
              <a:t>Documentación</a:t>
            </a:r>
          </a:p>
          <a:p>
            <a:pPr marL="285750" indent="-285750">
              <a:buFontTx/>
              <a:buChar char="-"/>
            </a:pPr>
            <a:r>
              <a:rPr lang="es-ES_tradnl"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72612" y="957820"/>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11" name="Imagen 10">
            <a:extLst>
              <a:ext uri="{FF2B5EF4-FFF2-40B4-BE49-F238E27FC236}">
                <a16:creationId xmlns:a16="http://schemas.microsoft.com/office/drawing/2014/main" id="{22AABA8E-813D-4C49-9090-16F48AEEEC2F}"/>
              </a:ext>
            </a:extLst>
          </p:cNvPr>
          <p:cNvPicPr>
            <a:picLocks noChangeAspect="1"/>
          </p:cNvPicPr>
          <p:nvPr/>
        </p:nvPicPr>
        <p:blipFill>
          <a:blip r:embed="rId5"/>
          <a:stretch>
            <a:fillRect/>
          </a:stretch>
        </p:blipFill>
        <p:spPr>
          <a:xfrm>
            <a:off x="4915054" y="1068458"/>
            <a:ext cx="1690160" cy="845080"/>
          </a:xfrm>
          <a:prstGeom prst="rect">
            <a:avLst/>
          </a:prstGeom>
        </p:spPr>
      </p:pic>
      <p:sp>
        <p:nvSpPr>
          <p:cNvPr id="12" name="CuadroTexto 11">
            <a:extLst>
              <a:ext uri="{FF2B5EF4-FFF2-40B4-BE49-F238E27FC236}">
                <a16:creationId xmlns:a16="http://schemas.microsoft.com/office/drawing/2014/main" id="{B51D415B-7780-FE49-9B81-DA5FC3104272}"/>
              </a:ext>
            </a:extLst>
          </p:cNvPr>
          <p:cNvSpPr txBox="1"/>
          <p:nvPr/>
        </p:nvSpPr>
        <p:spPr>
          <a:xfrm>
            <a:off x="475202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Probadores de Software</a:t>
            </a:r>
          </a:p>
        </p:txBody>
      </p:sp>
      <p:pic>
        <p:nvPicPr>
          <p:cNvPr id="14" name="Imagen 13">
            <a:extLst>
              <a:ext uri="{FF2B5EF4-FFF2-40B4-BE49-F238E27FC236}">
                <a16:creationId xmlns:a16="http://schemas.microsoft.com/office/drawing/2014/main" id="{250881F8-74DA-9D47-AD78-25A7818B9209}"/>
              </a:ext>
            </a:extLst>
          </p:cNvPr>
          <p:cNvPicPr>
            <a:picLocks noChangeAspect="1"/>
          </p:cNvPicPr>
          <p:nvPr/>
        </p:nvPicPr>
        <p:blipFill>
          <a:blip r:embed="rId6"/>
          <a:stretch>
            <a:fillRect/>
          </a:stretch>
        </p:blipFill>
        <p:spPr>
          <a:xfrm>
            <a:off x="7796060" y="999847"/>
            <a:ext cx="987574" cy="987574"/>
          </a:xfrm>
          <a:prstGeom prst="rect">
            <a:avLst/>
          </a:prstGeom>
        </p:spPr>
      </p:pic>
      <p:sp>
        <p:nvSpPr>
          <p:cNvPr id="15" name="CuadroTexto 14">
            <a:extLst>
              <a:ext uri="{FF2B5EF4-FFF2-40B4-BE49-F238E27FC236}">
                <a16:creationId xmlns:a16="http://schemas.microsoft.com/office/drawing/2014/main" id="{C0CC147F-DB16-0042-AA76-00F030230E16}"/>
              </a:ext>
            </a:extLst>
          </p:cNvPr>
          <p:cNvSpPr txBox="1"/>
          <p:nvPr/>
        </p:nvSpPr>
        <p:spPr>
          <a:xfrm>
            <a:off x="6958609" y="2152290"/>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Review</a:t>
            </a:r>
          </a:p>
          <a:p>
            <a:pPr marL="285750" indent="-285750">
              <a:buFontTx/>
              <a:buChar char="-"/>
            </a:pPr>
            <a:r>
              <a:rPr lang="es-ES_tradnl" dirty="0">
                <a:solidFill>
                  <a:schemeClr val="bg1"/>
                </a:solidFill>
              </a:rPr>
              <a:t>Modelo Waterfall</a:t>
            </a:r>
          </a:p>
        </p:txBody>
      </p:sp>
    </p:spTree>
    <p:extLst>
      <p:ext uri="{BB962C8B-B14F-4D97-AF65-F5344CB8AC3E}">
        <p14:creationId xmlns:p14="http://schemas.microsoft.com/office/powerpoint/2010/main" val="1293358576"/>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La usan más de 14000 usuarios en todo el mundo y aceleran las pruebas con esta herramienta. Es un todo en uno para el tema de automatización de pruebas. Es una herramienta fácil para los que nunca la han usado ya que cuenta con una interfaz de código y acceso sin código, pero potente para los expertos en automatización de IDE completo para lenguajes tipo C o VB.NET además de APIs abiertas. </a:t>
            </a:r>
            <a:endParaRPr lang="en" sz="1200" dirty="0">
              <a:solidFill>
                <a:srgbClr val="FFFFFF"/>
              </a:solidFill>
              <a:latin typeface="Muli"/>
              <a:ea typeface="Muli"/>
              <a:cs typeface="Muli"/>
              <a:sym typeface="Muli"/>
            </a:endParaRPr>
          </a:p>
        </p:txBody>
      </p:sp>
      <p:pic>
        <p:nvPicPr>
          <p:cNvPr id="4" name="Imagen 3">
            <a:extLst>
              <a:ext uri="{FF2B5EF4-FFF2-40B4-BE49-F238E27FC236}">
                <a16:creationId xmlns:a16="http://schemas.microsoft.com/office/drawing/2014/main" id="{CCCDA161-96CA-E74C-884A-E564F029534F}"/>
              </a:ext>
            </a:extLst>
          </p:cNvPr>
          <p:cNvPicPr>
            <a:picLocks noChangeAspect="1"/>
          </p:cNvPicPr>
          <p:nvPr/>
        </p:nvPicPr>
        <p:blipFill>
          <a:blip r:embed="rId3"/>
          <a:stretch>
            <a:fillRect/>
          </a:stretch>
        </p:blipFill>
        <p:spPr>
          <a:xfrm>
            <a:off x="2356484" y="500114"/>
            <a:ext cx="4696916" cy="1809582"/>
          </a:xfrm>
          <a:prstGeom prst="rect">
            <a:avLst/>
          </a:prstGeom>
        </p:spPr>
      </p:pic>
    </p:spTree>
    <p:extLst>
      <p:ext uri="{BB962C8B-B14F-4D97-AF65-F5344CB8AC3E}">
        <p14:creationId xmlns:p14="http://schemas.microsoft.com/office/powerpoint/2010/main" val="288665320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305337" y="1378627"/>
            <a:ext cx="1789855" cy="549360"/>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1169551"/>
          </a:xfrm>
          <a:prstGeom prst="rect">
            <a:avLst/>
          </a:prstGeom>
          <a:noFill/>
        </p:spPr>
        <p:txBody>
          <a:bodyPr wrap="square" rtlCol="0">
            <a:spAutoFit/>
          </a:bodyPr>
          <a:lstStyle/>
          <a:p>
            <a:pPr marL="285750" indent="-285750">
              <a:buFontTx/>
              <a:buChar char="-"/>
            </a:pPr>
            <a:r>
              <a:rPr lang="es-ES" dirty="0">
                <a:solidFill>
                  <a:schemeClr val="bg1"/>
                </a:solidFill>
              </a:rPr>
              <a:t>Productos</a:t>
            </a:r>
          </a:p>
          <a:p>
            <a:pPr marL="285750" indent="-285750">
              <a:buFontTx/>
              <a:buChar char="-"/>
            </a:pPr>
            <a:r>
              <a:rPr lang="es-ES" dirty="0">
                <a:solidFill>
                  <a:schemeClr val="bg1"/>
                </a:solidFill>
              </a:rPr>
              <a:t>Estudios de caso</a:t>
            </a:r>
          </a:p>
          <a:p>
            <a:pPr marL="285750" indent="-285750">
              <a:buFontTx/>
              <a:buChar char="-"/>
            </a:pPr>
            <a:r>
              <a:rPr lang="es-ES" dirty="0">
                <a:solidFill>
                  <a:schemeClr val="bg1"/>
                </a:solidFill>
              </a:rPr>
              <a:t>Documentación/precios</a:t>
            </a:r>
          </a:p>
          <a:p>
            <a:pPr marL="285750" indent="-285750">
              <a:buFontTx/>
              <a:buChar char="-"/>
            </a:pPr>
            <a:r>
              <a:rPr lang="es-ES"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99792" y="1059582"/>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5" name="Imagen 4">
            <a:extLst>
              <a:ext uri="{FF2B5EF4-FFF2-40B4-BE49-F238E27FC236}">
                <a16:creationId xmlns:a16="http://schemas.microsoft.com/office/drawing/2014/main" id="{39D835E2-9976-024D-9A1C-7E3C543E8146}"/>
              </a:ext>
            </a:extLst>
          </p:cNvPr>
          <p:cNvPicPr>
            <a:picLocks noChangeAspect="1"/>
          </p:cNvPicPr>
          <p:nvPr/>
        </p:nvPicPr>
        <p:blipFill>
          <a:blip r:embed="rId5"/>
          <a:stretch>
            <a:fillRect/>
          </a:stretch>
        </p:blipFill>
        <p:spPr>
          <a:xfrm>
            <a:off x="4850104" y="1163195"/>
            <a:ext cx="1905000" cy="711200"/>
          </a:xfrm>
          <a:prstGeom prst="rect">
            <a:avLst/>
          </a:prstGeom>
        </p:spPr>
      </p:pic>
      <p:sp>
        <p:nvSpPr>
          <p:cNvPr id="10" name="CuadroTexto 9">
            <a:extLst>
              <a:ext uri="{FF2B5EF4-FFF2-40B4-BE49-F238E27FC236}">
                <a16:creationId xmlns:a16="http://schemas.microsoft.com/office/drawing/2014/main" id="{2ACC8CD3-5913-AA48-B3A1-11DCB1BB8B50}"/>
              </a:ext>
            </a:extLst>
          </p:cNvPr>
          <p:cNvSpPr txBox="1"/>
          <p:nvPr/>
        </p:nvSpPr>
        <p:spPr>
          <a:xfrm>
            <a:off x="471599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Comparativa con otras herramientas</a:t>
            </a:r>
          </a:p>
        </p:txBody>
      </p:sp>
      <p:pic>
        <p:nvPicPr>
          <p:cNvPr id="11" name="Imagen 10">
            <a:extLst>
              <a:ext uri="{FF2B5EF4-FFF2-40B4-BE49-F238E27FC236}">
                <a16:creationId xmlns:a16="http://schemas.microsoft.com/office/drawing/2014/main" id="{43BCFDE1-411A-2F4F-B14B-FF9D679B2C4C}"/>
              </a:ext>
            </a:extLst>
          </p:cNvPr>
          <p:cNvPicPr>
            <a:picLocks noChangeAspect="1"/>
          </p:cNvPicPr>
          <p:nvPr/>
        </p:nvPicPr>
        <p:blipFill>
          <a:blip r:embed="rId6"/>
          <a:stretch>
            <a:fillRect/>
          </a:stretch>
        </p:blipFill>
        <p:spPr>
          <a:xfrm>
            <a:off x="7235023" y="1059582"/>
            <a:ext cx="1603640" cy="777522"/>
          </a:xfrm>
          <a:prstGeom prst="rect">
            <a:avLst/>
          </a:prstGeom>
        </p:spPr>
      </p:pic>
      <p:sp>
        <p:nvSpPr>
          <p:cNvPr id="12" name="CuadroTexto 11">
            <a:extLst>
              <a:ext uri="{FF2B5EF4-FFF2-40B4-BE49-F238E27FC236}">
                <a16:creationId xmlns:a16="http://schemas.microsoft.com/office/drawing/2014/main" id="{FD2F9CA3-69B8-344F-8452-914B907DC73C}"/>
              </a:ext>
            </a:extLst>
          </p:cNvPr>
          <p:cNvSpPr txBox="1"/>
          <p:nvPr/>
        </p:nvSpPr>
        <p:spPr>
          <a:xfrm>
            <a:off x="7127776" y="20946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Ventajas</a:t>
            </a:r>
          </a:p>
          <a:p>
            <a:pPr marL="285750" indent="-285750">
              <a:buFontTx/>
              <a:buChar char="-"/>
            </a:pPr>
            <a:r>
              <a:rPr lang="es-ES_tradnl" dirty="0">
                <a:solidFill>
                  <a:schemeClr val="bg1"/>
                </a:solidFill>
              </a:rPr>
              <a:t>Desventajas</a:t>
            </a:r>
          </a:p>
        </p:txBody>
      </p:sp>
    </p:spTree>
    <p:extLst>
      <p:ext uri="{BB962C8B-B14F-4D97-AF65-F5344CB8AC3E}">
        <p14:creationId xmlns:p14="http://schemas.microsoft.com/office/powerpoint/2010/main" val="118577452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4. Cursos </a:t>
            </a:r>
          </a:p>
          <a:p>
            <a:pPr marL="0" marR="0" lvl="0" indent="0" algn="ctr" rtl="0">
              <a:lnSpc>
                <a:spcPct val="100000"/>
              </a:lnSpc>
              <a:spcBef>
                <a:spcPts val="0"/>
              </a:spcBef>
              <a:spcAft>
                <a:spcPts val="0"/>
              </a:spcAft>
              <a:buClr>
                <a:srgbClr val="FFFFFF"/>
              </a:buClr>
              <a:buSzPct val="25000"/>
              <a:buFont typeface="Muli"/>
              <a:buNone/>
            </a:pPr>
            <a:r>
              <a:rPr lang="en" sz="3600" dirty="0"/>
              <a:t>no 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43808" y="-92546"/>
            <a:ext cx="3647999" cy="3647999"/>
          </a:xfrm>
          <a:prstGeom prst="rect">
            <a:avLst/>
          </a:prstGeom>
          <a:noFill/>
          <a:ln>
            <a:noFill/>
          </a:ln>
        </p:spPr>
        <p:txBody>
          <a:bodyPr lIns="91425" tIns="91425" rIns="91425" bIns="91425" anchor="b" anchorCtr="0">
            <a:noAutofit/>
          </a:bodyPr>
          <a:lstStyle/>
          <a:p>
            <a:pPr>
              <a:buSzPct val="25000"/>
            </a:pPr>
            <a:r>
              <a:rPr lang="es-ES" sz="3000" dirty="0"/>
              <a:t>Selenium Webdriver with Java</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621345"/>
            <a:ext cx="2425932"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523220"/>
          </a:xfrm>
          <a:prstGeom prst="rect">
            <a:avLst/>
          </a:prstGeom>
          <a:noFill/>
        </p:spPr>
        <p:txBody>
          <a:bodyPr wrap="square" rtlCol="0">
            <a:spAutoFit/>
          </a:bodyPr>
          <a:lstStyle/>
          <a:p>
            <a:pPr algn="ctr"/>
            <a:r>
              <a:rPr lang="es-ES_tradnl" dirty="0">
                <a:solidFill>
                  <a:schemeClr val="bg1"/>
                </a:solidFill>
              </a:rPr>
              <a:t>42 h de videos</a:t>
            </a:r>
          </a:p>
          <a:p>
            <a:pPr algn="ctr"/>
            <a:r>
              <a:rPr lang="es-ES_tradnl" dirty="0">
                <a:solidFill>
                  <a:schemeClr val="bg1"/>
                </a:solidFill>
              </a:rPr>
              <a:t>12,99€</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Automation Testing using Selenium &amp; Katalon Studio</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64783" y="621345"/>
            <a:ext cx="2414434"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738664"/>
          </a:xfrm>
          <a:prstGeom prst="rect">
            <a:avLst/>
          </a:prstGeom>
          <a:noFill/>
        </p:spPr>
        <p:txBody>
          <a:bodyPr wrap="square" rtlCol="0">
            <a:spAutoFit/>
          </a:bodyPr>
          <a:lstStyle/>
          <a:p>
            <a:pPr algn="ctr"/>
            <a:r>
              <a:rPr lang="es-ES_tradnl" dirty="0">
                <a:solidFill>
                  <a:schemeClr val="bg1"/>
                </a:solidFill>
              </a:rPr>
              <a:t>16,5 h de videos</a:t>
            </a:r>
          </a:p>
          <a:p>
            <a:pPr algn="ctr"/>
            <a:r>
              <a:rPr lang="es-ES_tradnl" dirty="0">
                <a:solidFill>
                  <a:schemeClr val="bg1"/>
                </a:solidFill>
              </a:rPr>
              <a:t>12,99€</a:t>
            </a:r>
          </a:p>
          <a:p>
            <a:pPr algn="ctr"/>
            <a:r>
              <a:rPr lang="es-ES_tradnl" dirty="0">
                <a:solidFill>
                  <a:schemeClr val="bg1"/>
                </a:solidFill>
              </a:rPr>
              <a:t>Nivel experto</a:t>
            </a:r>
          </a:p>
        </p:txBody>
      </p:sp>
    </p:spTree>
    <p:extLst>
      <p:ext uri="{BB962C8B-B14F-4D97-AF65-F5344CB8AC3E}">
        <p14:creationId xmlns:p14="http://schemas.microsoft.com/office/powerpoint/2010/main" val="29220066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Mobile Automation: Appium Cucumber for Android&amp;IOS + Jenkins</a:t>
            </a: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70532" y="145582"/>
            <a:ext cx="2414434"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982164"/>
            <a:ext cx="2293086" cy="523220"/>
          </a:xfrm>
          <a:prstGeom prst="rect">
            <a:avLst/>
          </a:prstGeom>
          <a:noFill/>
        </p:spPr>
        <p:txBody>
          <a:bodyPr wrap="square" rtlCol="0">
            <a:spAutoFit/>
          </a:bodyPr>
          <a:lstStyle/>
          <a:p>
            <a:pPr algn="ctr"/>
            <a:r>
              <a:rPr lang="es-ES_tradnl" dirty="0">
                <a:solidFill>
                  <a:schemeClr val="bg1"/>
                </a:solidFill>
              </a:rPr>
              <a:t>6 h de videos</a:t>
            </a:r>
          </a:p>
          <a:p>
            <a:pPr algn="ctr"/>
            <a:r>
              <a:rPr lang="es-ES_tradnl" dirty="0">
                <a:solidFill>
                  <a:schemeClr val="bg1"/>
                </a:solidFill>
              </a:rPr>
              <a:t>12,99€</a:t>
            </a:r>
          </a:p>
        </p:txBody>
      </p:sp>
    </p:spTree>
    <p:extLst>
      <p:ext uri="{BB962C8B-B14F-4D97-AF65-F5344CB8AC3E}">
        <p14:creationId xmlns:p14="http://schemas.microsoft.com/office/powerpoint/2010/main" val="307836266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
        <p:cNvGrpSpPr/>
        <p:nvPr/>
      </p:nvGrpSpPr>
      <p:grpSpPr>
        <a:xfrm>
          <a:off x="0" y="0"/>
          <a:ext cx="0" cy="0"/>
          <a:chOff x="0" y="0"/>
          <a:chExt cx="0" cy="0"/>
        </a:xfrm>
      </p:grpSpPr>
      <p:sp>
        <p:nvSpPr>
          <p:cNvPr id="71" name="Shape 71"/>
          <p:cNvSpPr txBox="1">
            <a:spLocks noGrp="1"/>
          </p:cNvSpPr>
          <p:nvPr>
            <p:ph type="ctrTitle" idx="4294967295"/>
          </p:nvPr>
        </p:nvSpPr>
        <p:spPr>
          <a:xfrm>
            <a:off x="685800" y="1583341"/>
            <a:ext cx="7772400" cy="11597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2FF"/>
              </a:buClr>
              <a:buSzPct val="25000"/>
              <a:buFont typeface="Muli"/>
              <a:buNone/>
            </a:pPr>
            <a:r>
              <a:rPr lang="en" sz="9600" b="1" i="0" u="none" strike="noStrike" cap="none" dirty="0">
                <a:solidFill>
                  <a:srgbClr val="00B2FF"/>
                </a:solidFill>
                <a:latin typeface="Muli"/>
                <a:ea typeface="Muli"/>
                <a:cs typeface="Muli"/>
                <a:sym typeface="Muli"/>
              </a:rPr>
              <a:t>Hello!</a:t>
            </a:r>
          </a:p>
        </p:txBody>
      </p:sp>
      <p:sp>
        <p:nvSpPr>
          <p:cNvPr id="72" name="Shape 72"/>
          <p:cNvSpPr txBox="1">
            <a:spLocks noGrp="1"/>
          </p:cNvSpPr>
          <p:nvPr>
            <p:ph type="subTitle" idx="4294967295"/>
          </p:nvPr>
        </p:nvSpPr>
        <p:spPr>
          <a:xfrm>
            <a:off x="876825" y="2688925"/>
            <a:ext cx="3173400" cy="2444699"/>
          </a:xfrm>
          <a:prstGeom prst="rect">
            <a:avLst/>
          </a:prstGeom>
          <a:solidFill>
            <a:srgbClr val="00B2FF">
              <a:alpha val="72941"/>
            </a:srgbClr>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b="1" dirty="0"/>
              <a:t>Nosotros somos:</a:t>
            </a:r>
          </a:p>
          <a:p>
            <a:pPr marL="0" marR="0" lvl="0" indent="0" algn="l" rtl="0">
              <a:lnSpc>
                <a:spcPct val="100000"/>
              </a:lnSpc>
              <a:spcBef>
                <a:spcPts val="0"/>
              </a:spcBef>
              <a:spcAft>
                <a:spcPts val="0"/>
              </a:spcAft>
              <a:buClr>
                <a:schemeClr val="dk1"/>
              </a:buClr>
              <a:buSzPct val="25000"/>
              <a:buFont typeface="Arial"/>
              <a:buNone/>
            </a:pPr>
            <a:endParaRPr sz="1400" dirty="0"/>
          </a:p>
          <a:p>
            <a:pPr marL="0" marR="0" lvl="0" indent="0" algn="l" rtl="0">
              <a:lnSpc>
                <a:spcPct val="100000"/>
              </a:lnSpc>
              <a:spcBef>
                <a:spcPts val="0"/>
              </a:spcBef>
              <a:spcAft>
                <a:spcPts val="0"/>
              </a:spcAft>
              <a:buClr>
                <a:schemeClr val="dk1"/>
              </a:buClr>
              <a:buSzPct val="25000"/>
              <a:buFont typeface="Arial"/>
              <a:buNone/>
            </a:pPr>
            <a:r>
              <a:rPr lang="en" sz="1500" dirty="0"/>
              <a:t>Jaime Llorente Pedrajas</a:t>
            </a:r>
          </a:p>
          <a:p>
            <a:pPr lvl="0" indent="0" rtl="0">
              <a:spcBef>
                <a:spcPts val="0"/>
              </a:spcBef>
              <a:buClr>
                <a:schemeClr val="dk1"/>
              </a:buClr>
              <a:buSzPct val="25000"/>
              <a:buFont typeface="Arial"/>
              <a:buNone/>
            </a:pPr>
            <a:r>
              <a:rPr lang="en" sz="1500" dirty="0">
                <a:solidFill>
                  <a:schemeClr val="lt1"/>
                </a:solidFill>
              </a:rPr>
              <a:t>Pablo Javier Ramírez Martínez</a:t>
            </a:r>
          </a:p>
          <a:p>
            <a:pPr marL="0" marR="0" lvl="0" indent="0" algn="l" rtl="0">
              <a:lnSpc>
                <a:spcPct val="100000"/>
              </a:lnSpc>
              <a:spcBef>
                <a:spcPts val="0"/>
              </a:spcBef>
              <a:spcAft>
                <a:spcPts val="0"/>
              </a:spcAft>
              <a:buClr>
                <a:schemeClr val="dk1"/>
              </a:buClr>
              <a:buSzPct val="25000"/>
              <a:buFont typeface="Arial"/>
              <a:buNone/>
            </a:pPr>
            <a:r>
              <a:rPr lang="en" sz="1500" dirty="0"/>
              <a:t>Alvaro Sanz Alfaro</a:t>
            </a:r>
          </a:p>
          <a:p>
            <a:pPr marL="0" marR="0" lvl="0" indent="0" algn="l" rtl="0">
              <a:lnSpc>
                <a:spcPct val="100000"/>
              </a:lnSpc>
              <a:spcBef>
                <a:spcPts val="0"/>
              </a:spcBef>
              <a:spcAft>
                <a:spcPts val="0"/>
              </a:spcAft>
              <a:buClr>
                <a:schemeClr val="dk1"/>
              </a:buClr>
              <a:buSzPct val="25000"/>
              <a:buFont typeface="Arial"/>
              <a:buNone/>
            </a:pPr>
            <a:r>
              <a:rPr lang="en" sz="1500" dirty="0"/>
              <a:t>Alejandro Eugenio Tena Escolar</a:t>
            </a:r>
          </a:p>
          <a:p>
            <a:pPr marL="0" marR="0" lvl="0" indent="0" algn="l" rtl="0">
              <a:lnSpc>
                <a:spcPct val="100000"/>
              </a:lnSpc>
              <a:spcBef>
                <a:spcPts val="0"/>
              </a:spcBef>
              <a:spcAft>
                <a:spcPts val="0"/>
              </a:spcAft>
              <a:buClr>
                <a:schemeClr val="dk1"/>
              </a:buClr>
              <a:buSzPct val="25000"/>
              <a:buFont typeface="Arial"/>
              <a:buNone/>
            </a:pPr>
            <a:r>
              <a:rPr lang="en" sz="1500" dirty="0"/>
              <a:t>José Ignacio Vadillo Carrasco</a:t>
            </a:r>
          </a:p>
          <a:p>
            <a:pPr marL="0" marR="0" lvl="0" indent="0" algn="l" rtl="0">
              <a:lnSpc>
                <a:spcPct val="100000"/>
              </a:lnSpc>
              <a:spcBef>
                <a:spcPts val="0"/>
              </a:spcBef>
              <a:spcAft>
                <a:spcPts val="0"/>
              </a:spcAft>
              <a:buClr>
                <a:schemeClr val="dk1"/>
              </a:buClr>
              <a:buSzPct val="25000"/>
              <a:buFont typeface="Arial"/>
              <a:buNone/>
            </a:pPr>
            <a:endParaRPr sz="1400" dirty="0"/>
          </a:p>
        </p:txBody>
      </p:sp>
      <p:sp>
        <p:nvSpPr>
          <p:cNvPr id="73" name="Shape 73"/>
          <p:cNvSpPr/>
          <p:nvPr/>
        </p:nvSpPr>
        <p:spPr>
          <a:xfrm>
            <a:off x="3448100" y="4572024"/>
            <a:ext cx="502500" cy="497700"/>
          </a:xfrm>
          <a:custGeom>
            <a:avLst/>
            <a:gdLst/>
            <a:ahLst/>
            <a:cxnLst/>
            <a:rect l="0" t="0" r="0" b="0"/>
            <a:pathLst>
              <a:path w="120000" h="120000" fill="none" extrusionOk="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97446185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2246769"/>
          </a:xfrm>
          <a:prstGeom prst="rect">
            <a:avLst/>
          </a:prstGeom>
          <a:noFill/>
        </p:spPr>
        <p:txBody>
          <a:bodyPr wrap="square" rtlCol="0">
            <a:spAutoFit/>
          </a:bodyPr>
          <a:lstStyle/>
          <a:p>
            <a:r>
              <a:rPr lang="es-ES_tradnl" dirty="0">
                <a:solidFill>
                  <a:schemeClr val="bg1"/>
                </a:solidFill>
              </a:rPr>
              <a:t>Clase de entrenamiento remoto: £ 2,950</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Entrenamiento privado en equipo: 1 clase £ 4,495 O 2 clases en un día (mañana y tarde): £ 6,495. Los gastos de viaje dentro del Reino Unido están incluidos.</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Deben tener un conocimiento sobre QA y experiencia en pruebas.</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934735024"/>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815882"/>
          </a:xfrm>
          <a:prstGeom prst="rect">
            <a:avLst/>
          </a:prstGeom>
          <a:noFill/>
        </p:spPr>
        <p:txBody>
          <a:bodyPr wrap="square" rtlCol="0">
            <a:spAutoFit/>
          </a:bodyPr>
          <a:lstStyle/>
          <a:p>
            <a:r>
              <a:rPr lang="es-ES" dirty="0">
                <a:solidFill>
                  <a:schemeClr val="bg1"/>
                </a:solidFill>
              </a:rPr>
              <a:t>Al contrario que en el curso anterior, este curso tiene que realizarse en vivo por el hecho de haber talleres comparativos con nuestros procesos y los de Zephyr. </a:t>
            </a:r>
          </a:p>
          <a:p>
            <a:r>
              <a:rPr lang="es-ES" dirty="0">
                <a:solidFill>
                  <a:schemeClr val="bg1"/>
                </a:solidFill>
              </a:rPr>
              <a:t>El precio es con el viaje a UK incluido y es de £6,495</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014415137"/>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Learn Atlassian JIRA</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17590" y="232136"/>
            <a:ext cx="2041664" cy="11487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169551"/>
          </a:xfrm>
          <a:prstGeom prst="rect">
            <a:avLst/>
          </a:prstGeom>
          <a:noFill/>
        </p:spPr>
        <p:txBody>
          <a:bodyPr wrap="square" rtlCol="0">
            <a:spAutoFit/>
          </a:bodyPr>
          <a:lstStyle/>
          <a:p>
            <a:r>
              <a:rPr lang="es-ES" dirty="0">
                <a:solidFill>
                  <a:schemeClr val="bg1"/>
                </a:solidFill>
              </a:rPr>
              <a:t>El precio son 13 € incluyendo 2 exámenes de prueba y 4 horas de vídeo como he comentado previamente.</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96629617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976377618"/>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EDGEWORDS</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815882"/>
          </a:xfrm>
          <a:prstGeom prst="rect">
            <a:avLst/>
          </a:prstGeom>
          <a:noFill/>
        </p:spPr>
        <p:txBody>
          <a:bodyPr wrap="square" rtlCol="0">
            <a:spAutoFit/>
          </a:bodyPr>
          <a:lstStyle/>
          <a:p>
            <a:r>
              <a:rPr lang="es-ES" dirty="0">
                <a:solidFill>
                  <a:schemeClr val="bg1"/>
                </a:solidFill>
              </a:rPr>
              <a:t>Este curso es muy interesante si eres una entidad privada que quiere dar formación a varios delegados o empleados, ya que grupos de 5 empleados se hará un precio de 3100$ y 100$ más por cada empleado. Si sin embargo eres una única persona, el precio es de 995$. </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79854199"/>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TECHTOWNTRAINING</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manera individual es de 1395$ con dos días de clases.</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622206356"/>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GANGBOARD</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las clases online es de 332$ mientras que el de las clases one to one es de 552$</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86881947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5. Cursos </a:t>
            </a:r>
          </a:p>
          <a:p>
            <a:pPr marL="0" marR="0" lvl="0" indent="0" algn="ctr" rtl="0">
              <a:lnSpc>
                <a:spcPct val="100000"/>
              </a:lnSpc>
              <a:spcBef>
                <a:spcPts val="0"/>
              </a:spcBef>
              <a:spcAft>
                <a:spcPts val="0"/>
              </a:spcAft>
              <a:buClr>
                <a:srgbClr val="FFFFFF"/>
              </a:buClr>
              <a:buSzPct val="25000"/>
              <a:buFont typeface="Muli"/>
              <a:buNone/>
            </a:pPr>
            <a:r>
              <a:rPr lang="en" sz="3600" dirty="0"/>
              <a:t>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3037761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128375" y="302375"/>
            <a:ext cx="3493200" cy="503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dirty="0"/>
              <a:t>TEMAS A TRATAR</a:t>
            </a:r>
          </a:p>
        </p:txBody>
      </p:sp>
      <p:sp>
        <p:nvSpPr>
          <p:cNvPr id="91" name="Shape 91"/>
          <p:cNvSpPr txBox="1">
            <a:spLocks noGrp="1"/>
          </p:cNvSpPr>
          <p:nvPr>
            <p:ph type="body" idx="1"/>
          </p:nvPr>
        </p:nvSpPr>
        <p:spPr>
          <a:xfrm>
            <a:off x="4572000" y="1383662"/>
            <a:ext cx="4572000" cy="23973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SzPct val="100000"/>
              <a:buAutoNum type="arabicPeriod"/>
            </a:pPr>
            <a:r>
              <a:rPr lang="es-ES_tradnl" sz="1800" dirty="0"/>
              <a:t>Planificación</a:t>
            </a:r>
          </a:p>
          <a:p>
            <a:pPr marL="457200" marR="0" lvl="0" indent="-342900" algn="l" rtl="0">
              <a:lnSpc>
                <a:spcPct val="100000"/>
              </a:lnSpc>
              <a:spcBef>
                <a:spcPts val="0"/>
              </a:spcBef>
              <a:spcAft>
                <a:spcPts val="0"/>
              </a:spcAft>
              <a:buSzPct val="100000"/>
              <a:buAutoNum type="arabicPeriod"/>
            </a:pPr>
            <a:r>
              <a:rPr lang="es-ES_tradnl" sz="1800" dirty="0"/>
              <a:t>Fuentes de información</a:t>
            </a:r>
          </a:p>
          <a:p>
            <a:pPr marL="457200" marR="0" lvl="0" indent="-342900" algn="l" rtl="0">
              <a:lnSpc>
                <a:spcPct val="100000"/>
              </a:lnSpc>
              <a:spcBef>
                <a:spcPts val="0"/>
              </a:spcBef>
              <a:spcAft>
                <a:spcPts val="0"/>
              </a:spcAft>
              <a:buSzPct val="100000"/>
              <a:buAutoNum type="arabicPeriod"/>
            </a:pPr>
            <a:r>
              <a:rPr lang="es-ES_tradnl" sz="1800" dirty="0"/>
              <a:t>Tecnologías</a:t>
            </a:r>
          </a:p>
          <a:p>
            <a:pPr marL="457200" marR="0" lvl="0" indent="-342900" algn="l" rtl="0">
              <a:lnSpc>
                <a:spcPct val="100000"/>
              </a:lnSpc>
              <a:spcBef>
                <a:spcPts val="0"/>
              </a:spcBef>
              <a:spcAft>
                <a:spcPts val="0"/>
              </a:spcAft>
              <a:buSzPct val="100000"/>
              <a:buAutoNum type="arabicPeriod"/>
            </a:pPr>
            <a:r>
              <a:rPr lang="es-ES_tradnl" sz="1800" dirty="0"/>
              <a:t>Cursos no gratuitos</a:t>
            </a:r>
          </a:p>
          <a:p>
            <a:pPr marL="457200" marR="0" lvl="0" indent="-342900" algn="l" rtl="0">
              <a:lnSpc>
                <a:spcPct val="100000"/>
              </a:lnSpc>
              <a:spcBef>
                <a:spcPts val="0"/>
              </a:spcBef>
              <a:spcAft>
                <a:spcPts val="0"/>
              </a:spcAft>
              <a:buSzPct val="100000"/>
              <a:buAutoNum type="arabicPeriod"/>
            </a:pPr>
            <a:r>
              <a:rPr lang="es-ES_tradnl" sz="1800" dirty="0"/>
              <a:t>Cursos gratuitos</a:t>
            </a:r>
          </a:p>
          <a:p>
            <a:pPr marL="457200" marR="0" lvl="0" indent="-342900" algn="l" rtl="0">
              <a:lnSpc>
                <a:spcPct val="100000"/>
              </a:lnSpc>
              <a:spcBef>
                <a:spcPts val="0"/>
              </a:spcBef>
              <a:spcAft>
                <a:spcPts val="0"/>
              </a:spcAft>
              <a:buSzPct val="100000"/>
              <a:buAutoNum type="arabicPeriod"/>
            </a:pPr>
            <a:r>
              <a:rPr lang="es-ES_tradnl" sz="1800" dirty="0"/>
              <a:t>Ayudas para estudiar tecnologías</a:t>
            </a:r>
          </a:p>
          <a:p>
            <a:pPr marL="457200" marR="0" lvl="0" indent="-342900" algn="l" rtl="0">
              <a:lnSpc>
                <a:spcPct val="100000"/>
              </a:lnSpc>
              <a:spcBef>
                <a:spcPts val="0"/>
              </a:spcBef>
              <a:spcAft>
                <a:spcPts val="0"/>
              </a:spcAft>
              <a:buSzPct val="100000"/>
              <a:buAutoNum type="arabicPeriod"/>
            </a:pPr>
            <a:r>
              <a:rPr lang="es-ES_tradnl" sz="1800" dirty="0"/>
              <a:t>Recursos para implementarlas</a:t>
            </a:r>
          </a:p>
          <a:p>
            <a:pPr marL="457200" marR="0" lvl="0" indent="-342900" algn="l" rtl="0">
              <a:lnSpc>
                <a:spcPct val="100000"/>
              </a:lnSpc>
              <a:spcBef>
                <a:spcPts val="0"/>
              </a:spcBef>
              <a:spcAft>
                <a:spcPts val="0"/>
              </a:spcAft>
              <a:buSzPct val="100000"/>
              <a:buAutoNum type="arabicPeriod"/>
            </a:pPr>
            <a:r>
              <a:rPr lang="es-ES_tradnl" sz="1800" dirty="0"/>
              <a:t>Conclusiones </a:t>
            </a:r>
          </a:p>
          <a:p>
            <a:pPr marR="0" lvl="0" indent="0" algn="l" rtl="0">
              <a:lnSpc>
                <a:spcPct val="100000"/>
              </a:lnSpc>
              <a:spcBef>
                <a:spcPts val="0"/>
              </a:spcBef>
              <a:spcAft>
                <a:spcPts val="0"/>
              </a:spcAft>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Testing Javascriot </a:t>
            </a:r>
            <a:br>
              <a:rPr lang="es-ES" sz="3000" dirty="0"/>
            </a:br>
            <a:r>
              <a:rPr lang="es-ES" sz="3000" dirty="0"/>
              <a:t>Moderno</a:t>
            </a: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915566"/>
            <a:ext cx="2425932" cy="4043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821803"/>
            <a:ext cx="2293086" cy="1169551"/>
          </a:xfrm>
          <a:prstGeom prst="rect">
            <a:avLst/>
          </a:prstGeom>
          <a:noFill/>
        </p:spPr>
        <p:txBody>
          <a:bodyPr wrap="square" rtlCol="0">
            <a:spAutoFit/>
          </a:bodyPr>
          <a:lstStyle/>
          <a:p>
            <a:pPr algn="ctr"/>
            <a:r>
              <a:rPr lang="es-ES_tradnl" dirty="0">
                <a:solidFill>
                  <a:schemeClr val="bg1"/>
                </a:solidFill>
              </a:rPr>
              <a:t>Todo lo relacionado con la estructura de tests aplicadas a código real, Ajax, fixtures, mocks, stubs.</a:t>
            </a:r>
          </a:p>
        </p:txBody>
      </p:sp>
    </p:spTree>
    <p:extLst>
      <p:ext uri="{BB962C8B-B14F-4D97-AF65-F5344CB8AC3E}">
        <p14:creationId xmlns:p14="http://schemas.microsoft.com/office/powerpoint/2010/main" val="1217763305"/>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GX Test</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50608" y="483518"/>
            <a:ext cx="2242784" cy="881094"/>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1169551"/>
          </a:xfrm>
          <a:prstGeom prst="rect">
            <a:avLst/>
          </a:prstGeom>
          <a:noFill/>
        </p:spPr>
        <p:txBody>
          <a:bodyPr wrap="square" rtlCol="0">
            <a:spAutoFit/>
          </a:bodyPr>
          <a:lstStyle/>
          <a:p>
            <a:pPr algn="ctr"/>
            <a:r>
              <a:rPr lang="es-ES" dirty="0">
                <a:solidFill>
                  <a:schemeClr val="bg1"/>
                </a:solidFill>
              </a:rPr>
              <a:t>En este post de iniciación a este tipo de herramientas de automatización. En este artículo se discuten los distintos aspectos importantes a tener en cuenta para comenzar con el testing automatizado</a:t>
            </a:r>
            <a:endParaRPr lang="es-ES_tradnl" dirty="0">
              <a:solidFill>
                <a:schemeClr val="bg1"/>
              </a:solidFill>
            </a:endParaRPr>
          </a:p>
        </p:txBody>
      </p:sp>
    </p:spTree>
    <p:extLst>
      <p:ext uri="{BB962C8B-B14F-4D97-AF65-F5344CB8AC3E}">
        <p14:creationId xmlns:p14="http://schemas.microsoft.com/office/powerpoint/2010/main" val="3441416821"/>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PMO Informática</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023285" y="339502"/>
            <a:ext cx="1097430" cy="107591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523220"/>
          </a:xfrm>
          <a:prstGeom prst="rect">
            <a:avLst/>
          </a:prstGeom>
          <a:noFill/>
        </p:spPr>
        <p:txBody>
          <a:bodyPr wrap="square" rtlCol="0">
            <a:spAutoFit/>
          </a:bodyPr>
          <a:lstStyle/>
          <a:p>
            <a:pPr algn="ctr"/>
            <a:r>
              <a:rPr lang="es-ES" dirty="0">
                <a:solidFill>
                  <a:schemeClr val="bg1"/>
                </a:solidFill>
              </a:rPr>
              <a:t>Conocimientos para especializarte en automatización de pruebas de software</a:t>
            </a:r>
            <a:endParaRPr lang="es-ES_tradnl" dirty="0">
              <a:solidFill>
                <a:schemeClr val="bg1"/>
              </a:solidFill>
            </a:endParaRPr>
          </a:p>
        </p:txBody>
      </p:sp>
    </p:spTree>
    <p:extLst>
      <p:ext uri="{BB962C8B-B14F-4D97-AF65-F5344CB8AC3E}">
        <p14:creationId xmlns:p14="http://schemas.microsoft.com/office/powerpoint/2010/main" val="3652808657"/>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185126623"/>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TestingBaires</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496357"/>
            <a:ext cx="2191429"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Este tutorial que se presenta en diapositivas nos enseña que es Zephyr y como integrarlo en la herramienta Jira y que utilidad y beneficios le podemos sacar</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34444552"/>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Zephyr</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957332" y="150965"/>
            <a:ext cx="1373351" cy="137335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738664"/>
          </a:xfrm>
          <a:prstGeom prst="rect">
            <a:avLst/>
          </a:prstGeom>
          <a:noFill/>
        </p:spPr>
        <p:txBody>
          <a:bodyPr wrap="square" rtlCol="0">
            <a:spAutoFit/>
          </a:bodyPr>
          <a:lstStyle/>
          <a:p>
            <a:r>
              <a:rPr lang="es-ES" dirty="0">
                <a:solidFill>
                  <a:schemeClr val="bg1"/>
                </a:solidFill>
              </a:rPr>
              <a:t>Vídeos de todos los tipos sobre esta tecnología y como integrarla</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840480118"/>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4223837671"/>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Software Testing Help</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139952" y="264635"/>
            <a:ext cx="1162070" cy="114717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Tutoriales sea cubrir los temas más importantes que incluyen la licencia Ranorex, Studio, Recorder, Spy, Repository </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2705458802"/>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Ranorex</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29532" y="496357"/>
            <a:ext cx="1884934"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33390" y="2785647"/>
            <a:ext cx="4176464" cy="1384995"/>
          </a:xfrm>
          <a:prstGeom prst="rect">
            <a:avLst/>
          </a:prstGeom>
          <a:noFill/>
        </p:spPr>
        <p:txBody>
          <a:bodyPr wrap="square" rtlCol="0">
            <a:spAutoFit/>
          </a:bodyPr>
          <a:lstStyle/>
          <a:p>
            <a:r>
              <a:rPr lang="es-ES" dirty="0">
                <a:solidFill>
                  <a:schemeClr val="bg1"/>
                </a:solidFill>
              </a:rPr>
              <a:t>Desde la página web de Ranorex oficial en el apartado de Soporte tenemos unos tutoriales muy buenos y fundamentales de su herramienta y que mejor que ellos para explicar como funciona su propia herramienta diseñada por ellos </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80626637"/>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Testcollab</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636833"/>
            <a:ext cx="2191429" cy="44952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Razones de porque usar Raronex para Test Collab y nos explican detalladamente como funciona la herramienta y nos dan su opinión como usuarios avanzados de esta herramienta y trucos para optimizarla. </a:t>
            </a:r>
          </a:p>
        </p:txBody>
      </p:sp>
    </p:spTree>
    <p:extLst>
      <p:ext uri="{BB962C8B-B14F-4D97-AF65-F5344CB8AC3E}">
        <p14:creationId xmlns:p14="http://schemas.microsoft.com/office/powerpoint/2010/main" val="3384105750"/>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s-ES_tradnl" dirty="0"/>
              <a:t>1. Planificación</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3048000" y="1174900"/>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6. Ayudas para estudiar las tecnologías</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74375" y="339502"/>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AYUDA RANOREX</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La ayuda que nos ofrecen para que nos resulte mas rentable tanto para los cursos de introducción como avanzado es en grupos, en caso de tener un numero de delegados para el mismo curso (hasta 5 delegados). El precio sería de 3100$ a lo que sumariamos 100$ mas por cada delegado, por lo que como mucho saldría el total de curso a 3600$ en caso de ser el máximo de delegados.</a:t>
            </a:r>
          </a:p>
          <a:p>
            <a:pPr lvl="0" indent="0">
              <a:buSzPct val="25000"/>
              <a:buNone/>
            </a:pPr>
            <a:endParaRPr lang="es-ES" sz="1400" b="1" dirty="0"/>
          </a:p>
          <a:p>
            <a:pPr lvl="0" indent="0">
              <a:buSzPct val="25000"/>
              <a:buNone/>
            </a:pPr>
            <a:r>
              <a:rPr lang="es-ES" sz="1400" b="1" dirty="0"/>
              <a:t>Si pasan 12 meses desde que se la compro, los precios serian los siguientes:</a:t>
            </a:r>
          </a:p>
          <a:p>
            <a:pPr lvl="0" indent="0">
              <a:buSzPct val="25000"/>
              <a:buNone/>
            </a:pPr>
            <a:endParaRPr lang="es-ES" sz="1400" b="1" dirty="0"/>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802956"/>
            <a:ext cx="4369500" cy="1020237"/>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49"/>
        <p:cNvGrpSpPr/>
        <p:nvPr/>
      </p:nvGrpSpPr>
      <p:grpSpPr>
        <a:xfrm>
          <a:off x="0" y="0"/>
          <a:ext cx="0" cy="0"/>
          <a:chOff x="0" y="0"/>
          <a:chExt cx="0" cy="0"/>
        </a:xfrm>
      </p:grpSpPr>
      <p:sp>
        <p:nvSpPr>
          <p:cNvPr id="1150" name="Shape 1150"/>
          <p:cNvSpPr txBox="1">
            <a:spLocks noGrp="1"/>
          </p:cNvSpPr>
          <p:nvPr>
            <p:ph type="subTitle" idx="1"/>
          </p:nvPr>
        </p:nvSpPr>
        <p:spPr>
          <a:xfrm>
            <a:off x="5995300" y="4796225"/>
            <a:ext cx="100800" cy="1269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p:txBody>
      </p:sp>
      <p:sp>
        <p:nvSpPr>
          <p:cNvPr id="1151" name="Shape 1151"/>
          <p:cNvSpPr txBox="1">
            <a:spLocks noGrp="1"/>
          </p:cNvSpPr>
          <p:nvPr>
            <p:ph type="title"/>
          </p:nvPr>
        </p:nvSpPr>
        <p:spPr>
          <a:xfrm>
            <a:off x="3048000" y="1299400"/>
            <a:ext cx="3048000" cy="2044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7. Recursos para implementar las tecnologías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Zephyr (Edición Jira Nativa) 30 días de prueba.</a:t>
            </a:r>
          </a:p>
          <a:p>
            <a:pPr lvl="0">
              <a:buSzPct val="25000"/>
              <a:buFontTx/>
              <a:buChar char="-"/>
            </a:pPr>
            <a:endParaRPr lang="es-ES" sz="1800" dirty="0"/>
          </a:p>
          <a:p>
            <a:pPr lvl="0">
              <a:buSzPct val="25000"/>
              <a:buFontTx/>
              <a:buChar char="-"/>
            </a:pPr>
            <a:endParaRPr lang="es-ES" sz="1800" dirty="0"/>
          </a:p>
          <a:p>
            <a:pPr lvl="0">
              <a:buSzPct val="25000"/>
              <a:buFontTx/>
              <a:buChar char="-"/>
            </a:pPr>
            <a:r>
              <a:rPr lang="es-ES" sz="1800" dirty="0"/>
              <a:t>Zephyr (Edición Independiente) 7 días de prueba.</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01700"/>
            <a:ext cx="4369500" cy="2622749"/>
          </a:xfrm>
          <a:prstGeom prst="rect">
            <a:avLst/>
          </a:prstGeom>
          <a:noFill/>
          <a:ln>
            <a:noFill/>
          </a:ln>
        </p:spPr>
      </p:pic>
    </p:spTree>
    <p:extLst>
      <p:ext uri="{BB962C8B-B14F-4D97-AF65-F5344CB8AC3E}">
        <p14:creationId xmlns:p14="http://schemas.microsoft.com/office/powerpoint/2010/main" val="1625339530"/>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NO GRATUITO</a:t>
            </a:r>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Nube: Se puede cancelar en cualquier momento y se empieza a pagar después de 30 días.</a:t>
            </a:r>
          </a:p>
          <a:p>
            <a:pPr lvl="0">
              <a:buSzPct val="25000"/>
              <a:buFontTx/>
              <a:buChar char="-"/>
            </a:pPr>
            <a:r>
              <a:rPr lang="es-ES" sz="1800" dirty="0"/>
              <a:t>Servidor: Las licencias duran para siempre pero el soporte y las actualizaciones duran 12 meses.</a:t>
            </a:r>
          </a:p>
          <a:p>
            <a:pPr lvl="0">
              <a:buSzPct val="25000"/>
              <a:buFontTx/>
              <a:buChar char="-"/>
            </a:pPr>
            <a:r>
              <a:rPr lang="es-ES" sz="1800" dirty="0"/>
              <a:t>Centro de datos: La suscripción anual incluye licencias, soporte y actualizaciones de software.</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60965"/>
            <a:ext cx="4369500" cy="2504218"/>
          </a:xfrm>
          <a:prstGeom prst="rect">
            <a:avLst/>
          </a:prstGeom>
          <a:noFill/>
          <a:ln>
            <a:noFill/>
          </a:ln>
        </p:spPr>
      </p:pic>
    </p:spTree>
    <p:extLst>
      <p:ext uri="{BB962C8B-B14F-4D97-AF65-F5344CB8AC3E}">
        <p14:creationId xmlns:p14="http://schemas.microsoft.com/office/powerpoint/2010/main" val="3896388540"/>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Clr>
                <a:srgbClr val="000000"/>
              </a:buClr>
              <a:buSzPct val="25000"/>
              <a:buNone/>
            </a:pPr>
            <a:r>
              <a:rPr lang="es-ES" sz="1800" b="1" dirty="0"/>
              <a:t>Dentro de la pagina oficial de Ranorex, podemos encontrar una prueba gratuita de 30 días del software sin necesidad de tener que añadir una tarjeta de crédito.</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001700"/>
            <a:ext cx="4359081" cy="2622749"/>
          </a:xfrm>
          <a:prstGeom prst="rect">
            <a:avLst/>
          </a:prstGeom>
          <a:noFill/>
          <a:ln>
            <a:noFill/>
          </a:ln>
        </p:spPr>
      </p:pic>
    </p:spTree>
    <p:extLst>
      <p:ext uri="{BB962C8B-B14F-4D97-AF65-F5344CB8AC3E}">
        <p14:creationId xmlns:p14="http://schemas.microsoft.com/office/powerpoint/2010/main" val="4234515939"/>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91535" y="123478"/>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NO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Nodo Premium Bloqueado: Ideal para persona individual que trabaja en distintos proyectos desde una única máquina. Precio licencia perpetua: 2.290€.</a:t>
            </a:r>
          </a:p>
          <a:p>
            <a:pPr lvl="0" indent="0">
              <a:buSzPct val="25000"/>
              <a:buNone/>
            </a:pPr>
            <a:r>
              <a:rPr lang="es-ES" sz="1400" b="1" dirty="0"/>
              <a:t>Flotante Premium: Diseñado para equipos que trabajan juntos en proyectos de automatización de pruebas. Precio licencia perpetua: 3.990€.</a:t>
            </a:r>
          </a:p>
          <a:p>
            <a:pPr lvl="0" indent="0">
              <a:buSzPct val="25000"/>
              <a:buNone/>
            </a:pPr>
            <a:r>
              <a:rPr lang="es-ES" sz="1400" b="1" dirty="0"/>
              <a:t>Flotante Premium (con soporte empresarial): Sería la licencia más cara. </a:t>
            </a:r>
          </a:p>
          <a:p>
            <a:pPr lvl="0" indent="0">
              <a:buSzPct val="25000"/>
              <a:buNone/>
            </a:pPr>
            <a:r>
              <a:rPr lang="es-ES" sz="1400" b="1" dirty="0"/>
              <a:t>Está diseñada para equipos que comienzan con proyectos empresariales para ayudar a garantizar una implementación exitosa. Precio licencia perpetua: 5.190€.</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728445"/>
            <a:ext cx="4359081" cy="1169259"/>
          </a:xfrm>
          <a:prstGeom prst="rect">
            <a:avLst/>
          </a:prstGeom>
          <a:noFill/>
          <a:ln>
            <a:noFill/>
          </a:ln>
        </p:spPr>
      </p:pic>
    </p:spTree>
    <p:extLst>
      <p:ext uri="{BB962C8B-B14F-4D97-AF65-F5344CB8AC3E}">
        <p14:creationId xmlns:p14="http://schemas.microsoft.com/office/powerpoint/2010/main" val="848104879"/>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1"/>
        <p:cNvGrpSpPr/>
        <p:nvPr/>
      </p:nvGrpSpPr>
      <p:grpSpPr>
        <a:xfrm>
          <a:off x="0" y="0"/>
          <a:ext cx="0" cy="0"/>
          <a:chOff x="0" y="0"/>
          <a:chExt cx="0" cy="0"/>
        </a:xfrm>
      </p:grpSpPr>
      <p:sp>
        <p:nvSpPr>
          <p:cNvPr id="1173" name="Shape 1173"/>
          <p:cNvSpPr txBox="1">
            <a:spLocks noGrp="1"/>
          </p:cNvSpPr>
          <p:nvPr>
            <p:ph type="title"/>
          </p:nvPr>
        </p:nvSpPr>
        <p:spPr>
          <a:xfrm>
            <a:off x="3048000" y="1677375"/>
            <a:ext cx="3048000" cy="11358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8. Conclusión</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7"/>
        <p:cNvGrpSpPr/>
        <p:nvPr/>
      </p:nvGrpSpPr>
      <p:grpSpPr>
        <a:xfrm>
          <a:off x="0" y="0"/>
          <a:ext cx="0" cy="0"/>
          <a:chOff x="0" y="0"/>
          <a:chExt cx="0" cy="0"/>
        </a:xfrm>
      </p:grpSpPr>
      <p:sp>
        <p:nvSpPr>
          <p:cNvPr id="1178" name="Shape 1178"/>
          <p:cNvSpPr txBox="1">
            <a:spLocks noGrp="1"/>
          </p:cNvSpPr>
          <p:nvPr>
            <p:ph type="body" idx="1"/>
          </p:nvPr>
        </p:nvSpPr>
        <p:spPr>
          <a:xfrm>
            <a:off x="2641350" y="915566"/>
            <a:ext cx="6162000" cy="1982400"/>
          </a:xfrm>
          <a:prstGeom prst="rect">
            <a:avLst/>
          </a:prstGeom>
          <a:noFill/>
          <a:ln>
            <a:noFill/>
          </a:ln>
        </p:spPr>
        <p:txBody>
          <a:bodyPr lIns="91425" tIns="91425" rIns="91425" bIns="91425" anchor="t" anchorCtr="0">
            <a:noAutofit/>
          </a:bodyPr>
          <a:lstStyle/>
          <a:p>
            <a:pPr lvl="0" indent="0">
              <a:buSzPct val="25000"/>
              <a:buNone/>
            </a:pPr>
            <a:r>
              <a:rPr lang="es-ES" sz="1200" dirty="0"/>
              <a:t>Son dos herramientas muy útiles en su campo que se pueden ajustar muy bien a nuestras necesidades en cuanto a testear automáticamente información, estas herramientas nos ahorraran mucho tiempo de trabajo.</a:t>
            </a:r>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r>
              <a:rPr lang="en" sz="1400" dirty="0"/>
              <a:t> </a:t>
            </a:r>
          </a:p>
          <a:p>
            <a:pPr marL="0" marR="0" lvl="0" indent="0" algn="l" rtl="0">
              <a:lnSpc>
                <a:spcPct val="100000"/>
              </a:lnSpc>
              <a:spcBef>
                <a:spcPts val="0"/>
              </a:spcBef>
              <a:spcAft>
                <a:spcPts val="0"/>
              </a:spcAft>
              <a:buClr>
                <a:srgbClr val="FFFFFF"/>
              </a:buClr>
              <a:buSzPct val="25000"/>
              <a:buFont typeface="Muli"/>
              <a:buNone/>
            </a:pPr>
            <a:endParaRPr sz="1400" dirty="0"/>
          </a:p>
          <a:p>
            <a:pPr marL="0" marR="0" lvl="0" indent="0" algn="l" rtl="0">
              <a:lnSpc>
                <a:spcPct val="100000"/>
              </a:lnSpc>
              <a:spcBef>
                <a:spcPts val="0"/>
              </a:spcBef>
              <a:spcAft>
                <a:spcPts val="0"/>
              </a:spcAft>
              <a:buClr>
                <a:srgbClr val="FFFFFF"/>
              </a:buClr>
              <a:buSzPct val="25000"/>
              <a:buFont typeface="Muli"/>
              <a:buNone/>
            </a:pPr>
            <a:br>
              <a:rPr lang="en" sz="1400" dirty="0"/>
            </a:br>
            <a:br>
              <a:rPr lang="en" sz="1400" dirty="0"/>
            </a:br>
            <a:endParaRPr lang="en" sz="1400" dirty="0"/>
          </a:p>
        </p:txBody>
      </p:sp>
      <p:sp>
        <p:nvSpPr>
          <p:cNvPr id="1191" name="Shape 1191"/>
          <p:cNvSpPr txBox="1">
            <a:spLocks noGrp="1"/>
          </p:cNvSpPr>
          <p:nvPr>
            <p:ph type="body" idx="1"/>
          </p:nvPr>
        </p:nvSpPr>
        <p:spPr>
          <a:xfrm>
            <a:off x="2641350" y="2427734"/>
            <a:ext cx="6162000" cy="1305000"/>
          </a:xfrm>
          <a:prstGeom prst="rect">
            <a:avLst/>
          </a:prstGeom>
          <a:noFill/>
          <a:ln>
            <a:noFill/>
          </a:ln>
        </p:spPr>
        <p:txBody>
          <a:bodyPr lIns="91425" tIns="91425" rIns="91425" bIns="91425" anchor="t" anchorCtr="0">
            <a:noAutofit/>
          </a:bodyPr>
          <a:lstStyle/>
          <a:p>
            <a:pPr lvl="0" indent="0">
              <a:buSzPct val="25000"/>
              <a:buNone/>
            </a:pPr>
            <a:r>
              <a:rPr lang="es-ES" sz="1400" b="1" i="1" dirty="0"/>
              <a:t>Información de estas herramientas en Google hay muchísima porque dentro de este sector son conocidas por lo que hay que ser selectivo con la información que se lee. En cuanto a cursos de pago hay bastantes y tienen un precio considerablemente alto ya que son cantidades altas de dinero pero si trabajas en este sector tener algún curso de estos completos te va a diferenciar mucho porque solo con las información gratis no es suficiente para saber todo sobre las herramientas y como aplicarlas a tu sector y adaptarlas a la empresa.</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190100" y="4470500"/>
            <a:ext cx="6763800" cy="673200"/>
          </a:xfrm>
          <a:prstGeom prst="rect">
            <a:avLst/>
          </a:prstGeom>
        </p:spPr>
        <p:txBody>
          <a:bodyPr lIns="91425" tIns="91425" rIns="91425" bIns="91425" anchor="ctr" anchorCtr="0">
            <a:noAutofit/>
          </a:bodyPr>
          <a:lstStyle/>
          <a:p>
            <a:pPr lvl="0">
              <a:spcBef>
                <a:spcPts val="0"/>
              </a:spcBef>
              <a:buNone/>
            </a:pPr>
            <a:r>
              <a:rPr lang="en" dirty="0"/>
              <a:t>Miembros del grupo T1</a:t>
            </a:r>
          </a:p>
        </p:txBody>
      </p:sp>
      <p:graphicFrame>
        <p:nvGraphicFramePr>
          <p:cNvPr id="4" name="Diagrama 3">
            <a:extLst>
              <a:ext uri="{FF2B5EF4-FFF2-40B4-BE49-F238E27FC236}">
                <a16:creationId xmlns:a16="http://schemas.microsoft.com/office/drawing/2014/main" id="{CCDE2A38-FEDE-2B4B-801E-9E89E1D79596}"/>
              </a:ext>
            </a:extLst>
          </p:cNvPr>
          <p:cNvGraphicFramePr/>
          <p:nvPr>
            <p:extLst>
              <p:ext uri="{D42A27DB-BD31-4B8C-83A1-F6EECF244321}">
                <p14:modId xmlns:p14="http://schemas.microsoft.com/office/powerpoint/2010/main" val="373581832"/>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902775" y="302375"/>
            <a:ext cx="5718600" cy="503100"/>
          </a:xfrm>
          <a:prstGeom prst="rect">
            <a:avLst/>
          </a:prstGeom>
        </p:spPr>
        <p:txBody>
          <a:bodyPr lIns="91425" tIns="91425" rIns="91425" bIns="91425" anchor="t" anchorCtr="0">
            <a:noAutofit/>
          </a:bodyPr>
          <a:lstStyle/>
          <a:p>
            <a:pPr lvl="0">
              <a:spcBef>
                <a:spcPts val="0"/>
              </a:spcBef>
              <a:buNone/>
            </a:pPr>
            <a:r>
              <a:rPr lang="en" sz="2400" dirty="0"/>
              <a:t>Planificación</a:t>
            </a:r>
          </a:p>
        </p:txBody>
      </p:sp>
      <p:sp>
        <p:nvSpPr>
          <p:cNvPr id="116" name="Shape 116"/>
          <p:cNvSpPr txBox="1">
            <a:spLocks noGrp="1"/>
          </p:cNvSpPr>
          <p:nvPr>
            <p:ph type="body" idx="1"/>
          </p:nvPr>
        </p:nvSpPr>
        <p:spPr>
          <a:xfrm>
            <a:off x="2902950" y="1012950"/>
            <a:ext cx="5718600" cy="618900"/>
          </a:xfrm>
          <a:prstGeom prst="rect">
            <a:avLst/>
          </a:prstGeom>
        </p:spPr>
        <p:txBody>
          <a:bodyPr lIns="91425" tIns="91425" rIns="91425" bIns="91425" anchor="t" anchorCtr="0">
            <a:noAutofit/>
          </a:bodyPr>
          <a:lstStyle/>
          <a:p>
            <a:pPr lvl="0">
              <a:spcBef>
                <a:spcPts val="0"/>
              </a:spcBef>
              <a:buNone/>
            </a:pPr>
            <a:r>
              <a:rPr lang="en" sz="1400" dirty="0"/>
              <a:t>Uso del Programa </a:t>
            </a:r>
            <a:r>
              <a:rPr lang="en" sz="1400" b="1" dirty="0"/>
              <a:t>TeamWeek</a:t>
            </a:r>
          </a:p>
        </p:txBody>
      </p:sp>
      <p:sp>
        <p:nvSpPr>
          <p:cNvPr id="118" name="Shape 118"/>
          <p:cNvSpPr txBox="1">
            <a:spLocks noGrp="1"/>
          </p:cNvSpPr>
          <p:nvPr>
            <p:ph type="body" idx="1"/>
          </p:nvPr>
        </p:nvSpPr>
        <p:spPr>
          <a:xfrm>
            <a:off x="3057950" y="3158175"/>
            <a:ext cx="5718600" cy="441000"/>
          </a:xfrm>
          <a:prstGeom prst="rect">
            <a:avLst/>
          </a:prstGeom>
        </p:spPr>
        <p:txBody>
          <a:bodyPr lIns="91425" tIns="91425" rIns="91425" bIns="91425" anchor="t" anchorCtr="0">
            <a:noAutofit/>
          </a:bodyPr>
          <a:lstStyle/>
          <a:p>
            <a:pPr marL="0" lvl="0" indent="0" rtl="0">
              <a:spcBef>
                <a:spcPts val="0"/>
              </a:spcBef>
              <a:buNone/>
            </a:pPr>
            <a:r>
              <a:rPr lang="en" sz="1400" dirty="0"/>
              <a:t>Uso de otras </a:t>
            </a:r>
            <a:r>
              <a:rPr lang="en" sz="1400" b="1" dirty="0"/>
              <a:t>plataformas </a:t>
            </a:r>
            <a:r>
              <a:rPr lang="en" sz="1400" dirty="0"/>
              <a:t>como...</a:t>
            </a:r>
          </a:p>
        </p:txBody>
      </p:sp>
      <p:pic>
        <p:nvPicPr>
          <p:cNvPr id="120" name="Shape 120"/>
          <p:cNvPicPr preferRelativeResize="0"/>
          <p:nvPr/>
        </p:nvPicPr>
        <p:blipFill>
          <a:blip r:embed="rId3">
            <a:alphaModFix/>
          </a:blip>
          <a:stretch>
            <a:fillRect/>
          </a:stretch>
        </p:blipFill>
        <p:spPr>
          <a:xfrm>
            <a:off x="4650406" y="3646787"/>
            <a:ext cx="1038178" cy="1090425"/>
          </a:xfrm>
          <a:prstGeom prst="rect">
            <a:avLst/>
          </a:prstGeom>
          <a:noFill/>
          <a:ln>
            <a:noFill/>
          </a:ln>
        </p:spPr>
      </p:pic>
      <p:pic>
        <p:nvPicPr>
          <p:cNvPr id="121" name="Shape 121"/>
          <p:cNvPicPr preferRelativeResize="0"/>
          <p:nvPr/>
        </p:nvPicPr>
        <p:blipFill>
          <a:blip r:embed="rId4">
            <a:alphaModFix/>
          </a:blip>
          <a:stretch>
            <a:fillRect/>
          </a:stretch>
        </p:blipFill>
        <p:spPr>
          <a:xfrm>
            <a:off x="7225395" y="3798096"/>
            <a:ext cx="827874" cy="827900"/>
          </a:xfrm>
          <a:prstGeom prst="rect">
            <a:avLst/>
          </a:prstGeom>
          <a:noFill/>
          <a:ln>
            <a:noFill/>
          </a:ln>
        </p:spPr>
      </p:pic>
      <p:pic>
        <p:nvPicPr>
          <p:cNvPr id="122" name="Shape 122"/>
          <p:cNvPicPr preferRelativeResize="0"/>
          <p:nvPr/>
        </p:nvPicPr>
        <p:blipFill>
          <a:blip r:embed="rId5">
            <a:alphaModFix/>
          </a:blip>
          <a:stretch>
            <a:fillRect/>
          </a:stretch>
        </p:blipFill>
        <p:spPr>
          <a:xfrm>
            <a:off x="3318836" y="3694400"/>
            <a:ext cx="995200" cy="995200"/>
          </a:xfrm>
          <a:prstGeom prst="rect">
            <a:avLst/>
          </a:prstGeom>
          <a:noFill/>
          <a:ln>
            <a:noFill/>
          </a:ln>
        </p:spPr>
      </p:pic>
      <p:pic>
        <p:nvPicPr>
          <p:cNvPr id="3" name="Imagen 2">
            <a:extLst>
              <a:ext uri="{FF2B5EF4-FFF2-40B4-BE49-F238E27FC236}">
                <a16:creationId xmlns:a16="http://schemas.microsoft.com/office/drawing/2014/main" id="{16CF220C-351A-EB48-AE99-9AA1088F3C20}"/>
              </a:ext>
            </a:extLst>
          </p:cNvPr>
          <p:cNvPicPr>
            <a:picLocks noChangeAspect="1"/>
          </p:cNvPicPr>
          <p:nvPr/>
        </p:nvPicPr>
        <p:blipFill>
          <a:blip r:embed="rId6"/>
          <a:stretch>
            <a:fillRect/>
          </a:stretch>
        </p:blipFill>
        <p:spPr>
          <a:xfrm>
            <a:off x="6091080" y="3836400"/>
            <a:ext cx="711200" cy="711200"/>
          </a:xfrm>
          <a:prstGeom prst="rect">
            <a:avLst/>
          </a:prstGeom>
        </p:spPr>
      </p:pic>
      <p:pic>
        <p:nvPicPr>
          <p:cNvPr id="5" name="Imagen 4">
            <a:extLst>
              <a:ext uri="{FF2B5EF4-FFF2-40B4-BE49-F238E27FC236}">
                <a16:creationId xmlns:a16="http://schemas.microsoft.com/office/drawing/2014/main" id="{3184C984-ED87-DF4F-B08C-5CDC4C3C4BB0}"/>
              </a:ext>
            </a:extLst>
          </p:cNvPr>
          <p:cNvPicPr>
            <a:picLocks noChangeAspect="1"/>
          </p:cNvPicPr>
          <p:nvPr/>
        </p:nvPicPr>
        <p:blipFill>
          <a:blip r:embed="rId7"/>
          <a:stretch>
            <a:fillRect/>
          </a:stretch>
        </p:blipFill>
        <p:spPr>
          <a:xfrm>
            <a:off x="3720115" y="1427463"/>
            <a:ext cx="3936938" cy="1635487"/>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2. Fuentes de información</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Automation Testing Tools</a:t>
            </a:r>
          </a:p>
        </p:txBody>
      </p:sp>
      <p:sp>
        <p:nvSpPr>
          <p:cNvPr id="133" name="Shape 133"/>
          <p:cNvSpPr txBox="1"/>
          <p:nvPr/>
        </p:nvSpPr>
        <p:spPr>
          <a:xfrm>
            <a:off x="2902775" y="624786"/>
            <a:ext cx="5783998" cy="826499"/>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chemeClr val="lt1"/>
                </a:solidFill>
                <a:latin typeface="Muli"/>
                <a:ea typeface="Muli"/>
                <a:cs typeface="Muli"/>
                <a:sym typeface="Muli"/>
              </a:rPr>
              <a:t>Una prueba manual que es realizada por un humano sentado frente a un ordenador, ejecutando así cuidadosamente los pasos de la prueba. Y por ello las pruebas de automatización significa utilizar una herramienta de automatización para ejecutar su conjunto de casos de prueba.</a:t>
            </a:r>
          </a:p>
        </p:txBody>
      </p:sp>
      <p:sp>
        <p:nvSpPr>
          <p:cNvPr id="134" name="Shape 134"/>
          <p:cNvSpPr txBox="1"/>
          <p:nvPr/>
        </p:nvSpPr>
        <p:spPr>
          <a:xfrm>
            <a:off x="2902775" y="1845675"/>
            <a:ext cx="2654400"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El software de automatización también puede ingresar datos de prueba en el sistema, comparar dichos resultados y generar informes detallados. Por ello, la automatización de pruebas conlleva un gasto considerable de dinero y recursos. </a:t>
            </a:r>
          </a:p>
          <a:p>
            <a:pPr lvl="0" algn="just" rtl="0">
              <a:lnSpc>
                <a:spcPct val="115000"/>
              </a:lnSpc>
              <a:spcBef>
                <a:spcPts val="0"/>
              </a:spcBef>
              <a:buClr>
                <a:schemeClr val="dk1"/>
              </a:buClr>
              <a:buSzPct val="91666"/>
              <a:buFont typeface="Arial"/>
              <a:buNone/>
            </a:pPr>
            <a:endParaRPr lang="en" sz="1200" dirty="0">
              <a:solidFill>
                <a:srgbClr val="FFFFFF"/>
              </a:solidFill>
              <a:latin typeface="Muli"/>
              <a:ea typeface="Muli"/>
              <a:cs typeface="Muli"/>
              <a:sym typeface="Muli"/>
            </a:endParaRPr>
          </a:p>
        </p:txBody>
      </p:sp>
      <p:sp>
        <p:nvSpPr>
          <p:cNvPr id="135" name="Shape 135"/>
          <p:cNvSpPr txBox="1"/>
          <p:nvPr/>
        </p:nvSpPr>
        <p:spPr>
          <a:xfrm>
            <a:off x="5941929" y="1848012"/>
            <a:ext cx="2770200" cy="1579500"/>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rgbClr val="FFFFFF"/>
                </a:solidFill>
                <a:latin typeface="Muli"/>
                <a:ea typeface="Muli"/>
                <a:cs typeface="Muli"/>
                <a:sym typeface="Muli"/>
              </a:rPr>
              <a:t>Los ciclos de desarrollo requerirán un conjunto de pruebas de manera repetida. Usando la herramienta de automatización de pruebas podemos grabar esto y volver a producirlo cuando sea necesario. Una vez automatizado no requiere la intervención humana, por lo que mejoró el ROI de las Automation Testing Tools. El objetivo es reducir la cantidad de casos de manera manual y no eliminarlos todos.</a:t>
            </a:r>
          </a:p>
        </p:txBody>
      </p:sp>
      <p:grpSp>
        <p:nvGrpSpPr>
          <p:cNvPr id="136" name="Shape 136"/>
          <p:cNvGrpSpPr/>
          <p:nvPr/>
        </p:nvGrpSpPr>
        <p:grpSpPr>
          <a:xfrm>
            <a:off x="2899742" y="4045641"/>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4716016" y="4068431"/>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4027398" y="3577753"/>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lang="en" sz="2400" b="1" i="0" u="none" strike="noStrike" cap="none" dirty="0">
              <a:solidFill>
                <a:srgbClr val="FFFFFF"/>
              </a:solidFill>
              <a:latin typeface="Muli"/>
              <a:ea typeface="Muli"/>
              <a:cs typeface="Muli"/>
              <a:sym typeface="Muli"/>
            </a:endParaRPr>
          </a:p>
          <a:p>
            <a:pPr marL="0" marR="0" lvl="0" indent="0" algn="ctr" rtl="0">
              <a:lnSpc>
                <a:spcPct val="100000"/>
              </a:lnSpc>
              <a:spcBef>
                <a:spcPts val="0"/>
              </a:spcBef>
              <a:spcAft>
                <a:spcPts val="0"/>
              </a:spcAft>
              <a:buClr>
                <a:srgbClr val="FFFFFF"/>
              </a:buClr>
              <a:buSzPct val="25000"/>
              <a:buFont typeface="Muli"/>
              <a:buNone/>
            </a:pPr>
            <a:r>
              <a:rPr lang="en" dirty="0"/>
              <a:t>3. Tecnologías</a:t>
            </a:r>
          </a:p>
        </p:txBody>
      </p:sp>
    </p:spTree>
  </p:cSld>
  <p:clrMapOvr>
    <a:masterClrMapping/>
  </p:clrMapOvr>
  <p:transitio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1355</Words>
  <Application>Microsoft Macintosh PowerPoint</Application>
  <PresentationFormat>Presentación en pantalla (16:9)</PresentationFormat>
  <Paragraphs>181</Paragraphs>
  <Slides>48</Slides>
  <Notes>48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Muli</vt:lpstr>
      <vt:lpstr>Banquo template</vt:lpstr>
      <vt:lpstr>AUTOMATION TESTING TOOLS</vt:lpstr>
      <vt:lpstr>Hello!</vt:lpstr>
      <vt:lpstr>TEMAS A TRATAR</vt:lpstr>
      <vt:lpstr> 1. Planificación</vt:lpstr>
      <vt:lpstr>Presentación de PowerPoint</vt:lpstr>
      <vt:lpstr>Planificación</vt:lpstr>
      <vt:lpstr> 2. Fuentes de información</vt:lpstr>
      <vt:lpstr>Automation Testing Tools</vt:lpstr>
      <vt:lpstr> 3. Tecnologías</vt:lpstr>
      <vt:lpstr>3 Fuentes de Información en general</vt:lpstr>
      <vt:lpstr>3.1 Fuentes de Información sobre Zephyr</vt:lpstr>
      <vt:lpstr>3.1 Fuentes de Información sobre Zephyr</vt:lpstr>
      <vt:lpstr>3.2 Fuentes de Información sobre Ranorex</vt:lpstr>
      <vt:lpstr>3.2 Fuentes de Información sobre Ranorex</vt:lpstr>
      <vt:lpstr>4. Cursos  no gratuitos   </vt:lpstr>
      <vt:lpstr>Presentación de PowerPoint</vt:lpstr>
      <vt:lpstr>Selenium Webdriver with Java</vt:lpstr>
      <vt:lpstr>Automation Testing using Selenium &amp; Katalon Studio</vt:lpstr>
      <vt:lpstr>Mobile Automation: Appium Cucumber for Android&amp;IOS + Jenkins</vt:lpstr>
      <vt:lpstr>Presentación de PowerPoint</vt:lpstr>
      <vt:lpstr>BDQ CLOUD   </vt:lpstr>
      <vt:lpstr>BDQ CLOUD   </vt:lpstr>
      <vt:lpstr>Learn Atlassian JIRA   </vt:lpstr>
      <vt:lpstr>Presentación de PowerPoint</vt:lpstr>
      <vt:lpstr>EDGEWORDS   </vt:lpstr>
      <vt:lpstr>TECHTOWNTRAINING   </vt:lpstr>
      <vt:lpstr>GANGBOARD   </vt:lpstr>
      <vt:lpstr>5. Cursos  gratuitos   </vt:lpstr>
      <vt:lpstr>Presentación de PowerPoint</vt:lpstr>
      <vt:lpstr>      Testing Javascriot  Moderno </vt:lpstr>
      <vt:lpstr>      GX Test  </vt:lpstr>
      <vt:lpstr>      PMO Informática  </vt:lpstr>
      <vt:lpstr>Presentación de PowerPoint</vt:lpstr>
      <vt:lpstr>TestingBaires   </vt:lpstr>
      <vt:lpstr>Zephyr   </vt:lpstr>
      <vt:lpstr>Presentación de PowerPoint</vt:lpstr>
      <vt:lpstr>Software Testing Help   </vt:lpstr>
      <vt:lpstr>Ranorex    </vt:lpstr>
      <vt:lpstr>Testcollab    </vt:lpstr>
      <vt:lpstr> 6. Ayudas para estudiar las tecnologías</vt:lpstr>
      <vt:lpstr>Presentación de PowerPoint</vt:lpstr>
      <vt:lpstr> 7. Recursos para implementar las tecnologías</vt:lpstr>
      <vt:lpstr>Presentación de PowerPoint</vt:lpstr>
      <vt:lpstr>Presentación de PowerPoint</vt:lpstr>
      <vt:lpstr>Presentación de PowerPoint</vt:lpstr>
      <vt:lpstr>Presentación de PowerPoint</vt:lpstr>
      <vt:lpstr> 8. 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Sara Maeso</dc:creator>
  <cp:lastModifiedBy>Vadillo Carrasco José Ignacio</cp:lastModifiedBy>
  <cp:revision>31</cp:revision>
  <dcterms:modified xsi:type="dcterms:W3CDTF">2019-03-20T12:20:13Z</dcterms:modified>
</cp:coreProperties>
</file>